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3F6_2DF3023F.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modernComment_402_B2C6449A.xml" ContentType="application/vnd.ms-powerpoint.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7"/>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65" r:id="rId117"/>
    <p:sldId id="982" r:id="rId118"/>
    <p:sldId id="366" r:id="rId119"/>
    <p:sldId id="369" r:id="rId120"/>
    <p:sldId id="501" r:id="rId121"/>
    <p:sldId id="983" r:id="rId122"/>
    <p:sldId id="984" r:id="rId123"/>
    <p:sldId id="985" r:id="rId124"/>
    <p:sldId id="986" r:id="rId125"/>
    <p:sldId id="987" r:id="rId126"/>
    <p:sldId id="502" r:id="rId127"/>
    <p:sldId id="988" r:id="rId128"/>
    <p:sldId id="503" r:id="rId129"/>
    <p:sldId id="989" r:id="rId130"/>
    <p:sldId id="1014" r:id="rId131"/>
    <p:sldId id="1017" r:id="rId132"/>
    <p:sldId id="1019" r:id="rId133"/>
    <p:sldId id="1023" r:id="rId134"/>
    <p:sldId id="1024" r:id="rId135"/>
    <p:sldId id="1022" r:id="rId136"/>
    <p:sldId id="1015" r:id="rId137"/>
    <p:sldId id="981" r:id="rId138"/>
    <p:sldId id="990" r:id="rId139"/>
    <p:sldId id="999" r:id="rId140"/>
    <p:sldId id="997" r:id="rId141"/>
    <p:sldId id="1000" r:id="rId142"/>
    <p:sldId id="1001" r:id="rId143"/>
    <p:sldId id="993" r:id="rId144"/>
    <p:sldId id="1005" r:id="rId145"/>
    <p:sldId id="1016" r:id="rId146"/>
    <p:sldId id="998" r:id="rId147"/>
    <p:sldId id="992" r:id="rId148"/>
    <p:sldId id="966" r:id="rId149"/>
    <p:sldId id="1026" r:id="rId150"/>
    <p:sldId id="1028" r:id="rId151"/>
    <p:sldId id="1027" r:id="rId152"/>
    <p:sldId id="1029" r:id="rId153"/>
    <p:sldId id="1006" r:id="rId154"/>
    <p:sldId id="1007" r:id="rId155"/>
    <p:sldId id="1010" r:id="rId156"/>
    <p:sldId id="1013" r:id="rId157"/>
    <p:sldId id="1011" r:id="rId158"/>
    <p:sldId id="971" r:id="rId159"/>
    <p:sldId id="924" r:id="rId160"/>
    <p:sldId id="927" r:id="rId161"/>
    <p:sldId id="925" r:id="rId162"/>
    <p:sldId id="969" r:id="rId163"/>
    <p:sldId id="1009" r:id="rId164"/>
    <p:sldId id="920" r:id="rId165"/>
    <p:sldId id="921" r:id="rId166"/>
    <p:sldId id="923" r:id="rId167"/>
    <p:sldId id="968" r:id="rId168"/>
    <p:sldId id="928" r:id="rId169"/>
    <p:sldId id="979" r:id="rId170"/>
    <p:sldId id="629" r:id="rId171"/>
    <p:sldId id="756" r:id="rId172"/>
    <p:sldId id="631" r:id="rId173"/>
    <p:sldId id="757" r:id="rId174"/>
    <p:sldId id="762" r:id="rId175"/>
    <p:sldId id="763" r:id="rId176"/>
    <p:sldId id="632" r:id="rId177"/>
    <p:sldId id="758" r:id="rId178"/>
    <p:sldId id="656" r:id="rId179"/>
    <p:sldId id="759" r:id="rId180"/>
    <p:sldId id="430" r:id="rId181"/>
    <p:sldId id="996" r:id="rId182"/>
    <p:sldId id="995" r:id="rId183"/>
    <p:sldId id="822" r:id="rId184"/>
    <p:sldId id="290" r:id="rId185"/>
    <p:sldId id="281" r:id="rId1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 id="{B04BCF79-24C1-A732-A61C-A75880449827}" name="Ian Cooper" initials="" userId="S::ian_hammond_cooper@ParamoreBrighter.onmicrosoft.com::c19cf644-ea31-4624-a46c-7181a005373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79171" autoAdjust="0"/>
  </p:normalViewPr>
  <p:slideViewPr>
    <p:cSldViewPr snapToGrid="0" snapToObjects="1">
      <p:cViewPr varScale="1">
        <p:scale>
          <a:sx n="123" d="100"/>
          <a:sy n="123" d="100"/>
        </p:scale>
        <p:origin x="264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microsoft.com/office/2018/10/relationships/authors" Targe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omments/modernComment_3F6_2DF3023F.xml><?xml version="1.0" encoding="utf-8"?>
<p188:cmLst xmlns:a="http://schemas.openxmlformats.org/drawingml/2006/main" xmlns:r="http://schemas.openxmlformats.org/officeDocument/2006/relationships" xmlns:p188="http://schemas.microsoft.com/office/powerpoint/2018/8/main">
  <p188:cm id="{CCA07F34-EF71-8644-B124-504F07ACFE10}"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comments/modernComment_402_B2C6449A.xml><?xml version="1.0" encoding="utf-8"?>
<p188:cmLst xmlns:a="http://schemas.openxmlformats.org/drawingml/2006/main" xmlns:r="http://schemas.openxmlformats.org/officeDocument/2006/relationships" xmlns:p188="http://schemas.microsoft.com/office/powerpoint/2018/8/main">
  <p188:cm id="{32125E9E-1BD3-CC45-904B-259EC5C4EAD9}"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4"/>
      <dgm:spPr/>
    </dgm:pt>
    <dgm:pt modelId="{E78B71D9-89AC-4F5F-B9C3-95FA3AD5D536}" type="pres">
      <dgm:prSet presAssocID="{0924C685-6A3C-4D28-8A8C-282837A0AC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4">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4"/>
      <dgm:spPr/>
    </dgm:pt>
    <dgm:pt modelId="{8CE5F85A-5A1A-4274-BAC1-6B92D7139EF9}" type="pres">
      <dgm:prSet presAssocID="{2F7DA765-0AB4-4B7D-B101-FDDF4B646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4"/>
      <dgm:spPr/>
    </dgm:pt>
    <dgm:pt modelId="{933F3440-E9B4-4C91-BC23-60F6E2046E6C}" type="pres">
      <dgm:prSet presAssocID="{7F77F4B6-49A0-472E-80D8-0813C5797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3" presStyleCnt="4"/>
      <dgm:spPr/>
    </dgm:pt>
    <dgm:pt modelId="{3A1BC3AE-D231-4228-87DF-83E990F8C2B8}" type="pres">
      <dgm:prSet presAssocID="{D4D1DB0E-5AE5-4F6C-8AAE-D3198E9CA8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3" presStyleCnt="4">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3"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F176F7E8-2BF9-184D-BC19-23DA93E7BB4C}" type="presOf" srcId="{D4D1DB0E-5AE5-4F6C-8AAE-D3198E9CA8A5}" destId="{9E92BF33-9747-41D4-9D07-EA4BF18E595B}" srcOrd="0" destOrd="0" presId="urn:microsoft.com/office/officeart/2018/2/layout/IconVerticalSolidList"/>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 modelId="{EF017B20-5589-6B46-A6D3-FF0C2D825989}" type="presParOf" srcId="{F32D47BE-4DED-412D-879B-FB187FFCA8ED}" destId="{AFBDE735-99DE-4511-B132-FFB7B842E9A4}" srcOrd="5" destOrd="0" presId="urn:microsoft.com/office/officeart/2018/2/layout/IconVerticalSolidList"/>
    <dgm:cxn modelId="{C5A58C8B-5713-6D4D-929F-BC698C3E6500}" type="presParOf" srcId="{F32D47BE-4DED-412D-879B-FB187FFCA8ED}" destId="{1BBB30BD-C174-4D80-BC9C-8EEFF0853675}" srcOrd="6" destOrd="0" presId="urn:microsoft.com/office/officeart/2018/2/layout/IconVerticalSolidList"/>
    <dgm:cxn modelId="{611BA28C-335C-CC4B-B3E3-7ABB264685DD}" type="presParOf" srcId="{1BBB30BD-C174-4D80-BC9C-8EEFF0853675}" destId="{4DB5E4E4-F5EC-4949-920B-E2702414E15E}" srcOrd="0" destOrd="0" presId="urn:microsoft.com/office/officeart/2018/2/layout/IconVerticalSolidList"/>
    <dgm:cxn modelId="{A5C36E2C-02F2-7248-90C9-051FB7B8E70F}" type="presParOf" srcId="{1BBB30BD-C174-4D80-BC9C-8EEFF0853675}" destId="{3A1BC3AE-D231-4228-87DF-83E990F8C2B8}" srcOrd="1" destOrd="0" presId="urn:microsoft.com/office/officeart/2018/2/layout/IconVerticalSolidList"/>
    <dgm:cxn modelId="{46E61C82-0874-9D4C-8278-34849DD29751}" type="presParOf" srcId="{1BBB30BD-C174-4D80-BC9C-8EEFF0853675}" destId="{DD69BC12-7647-44A7-950D-7D6F4702C149}" srcOrd="2" destOrd="0" presId="urn:microsoft.com/office/officeart/2018/2/layout/IconVerticalSolidList"/>
    <dgm:cxn modelId="{CB77B6BB-802F-634C-A946-6705F4F9BA1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a:t>Conversations</a:t>
          </a:r>
          <a:endParaRPr lang="en-US" sz="2200" kern="1200" dirty="0"/>
        </a:p>
      </dsp:txBody>
      <dsp:txXfrm>
        <a:off x="1000777" y="1709"/>
        <a:ext cx="4034386" cy="866474"/>
      </dsp:txXfrm>
    </dsp:sp>
    <dsp:sp modelId="{87640102-8C58-4A28-B6F2-5D0432B29FBF}">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084802"/>
        <a:ext cx="4034386" cy="866474"/>
      </dsp:txXfrm>
    </dsp:sp>
    <dsp:sp modelId="{7B25A68D-AC7C-4806-AAA9-AF0A0CC35526}">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2167895"/>
        <a:ext cx="4034386" cy="866474"/>
      </dsp:txXfrm>
    </dsp:sp>
    <dsp:sp modelId="{4DB5E4E4-F5EC-4949-920B-E2702414E15E}">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3250988"/>
        <a:ext cx="4034386" cy="866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1/26/25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117</a:t>
            </a:fld>
            <a:endParaRPr lang="en-US"/>
          </a:p>
        </p:txBody>
      </p:sp>
    </p:spTree>
    <p:extLst>
      <p:ext uri="{BB962C8B-B14F-4D97-AF65-F5344CB8AC3E}">
        <p14:creationId xmlns:p14="http://schemas.microsoft.com/office/powerpoint/2010/main" val="121060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use the term Value Stream Mapping, what we are doing is sometimes distinguished as Non-Traditional Value Stream Mapping or Business Value Stream Mapping.</a:t>
            </a:r>
          </a:p>
          <a:p>
            <a:endParaRPr lang="en-US" dirty="0"/>
          </a:p>
          <a:p>
            <a:r>
              <a:rPr lang="en-US" dirty="0"/>
              <a:t>This is because Value Stream Mapping is concerned with removing waste from a process and has a current and future state. Our Value Stream Mapping doesn’t go this far, as it only concerned with documenting the process. As such it may omit process time, lead time, </a:t>
            </a:r>
            <a:r>
              <a:rPr lang="en-US" dirty="0" err="1"/>
              <a:t>etc</a:t>
            </a:r>
            <a:r>
              <a:rPr lang="en-US" dirty="0"/>
              <a:t> as we are not looking to optimize the process though this but to document it. Some typify this as usage outside fields such as manufacturing, but it’s also about intent.</a:t>
            </a:r>
          </a:p>
          <a:p>
            <a:endParaRPr lang="en-US" dirty="0"/>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118</a:t>
            </a:fld>
            <a:endParaRPr lang="en-US"/>
          </a:p>
        </p:txBody>
      </p:sp>
    </p:spTree>
    <p:extLst>
      <p:ext uri="{BB962C8B-B14F-4D97-AF65-F5344CB8AC3E}">
        <p14:creationId xmlns:p14="http://schemas.microsoft.com/office/powerpoint/2010/main" val="3111570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119</a:t>
            </a:fld>
            <a:endParaRPr lang="en-US"/>
          </a:p>
        </p:txBody>
      </p:sp>
    </p:spTree>
    <p:extLst>
      <p:ext uri="{BB962C8B-B14F-4D97-AF65-F5344CB8AC3E}">
        <p14:creationId xmlns:p14="http://schemas.microsoft.com/office/powerpoint/2010/main" val="2058372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might seem that all we need to do is write simple services that take in a command, performing some mutation, and spit out an event to say that it is done.</a:t>
            </a:r>
          </a:p>
        </p:txBody>
      </p:sp>
      <p:sp>
        <p:nvSpPr>
          <p:cNvPr id="4" name="Slide Number Placeholder 3"/>
          <p:cNvSpPr>
            <a:spLocks noGrp="1"/>
          </p:cNvSpPr>
          <p:nvPr>
            <p:ph type="sldNum" sz="quarter" idx="5"/>
          </p:nvPr>
        </p:nvSpPr>
        <p:spPr/>
        <p:txBody>
          <a:bodyPr/>
          <a:lstStyle/>
          <a:p>
            <a:fld id="{F949CB24-BEAC-6A41-9A10-BFD56146B867}" type="slidenum">
              <a:rPr lang="en-US" smtClean="0"/>
              <a:pPr/>
              <a:t>131</a:t>
            </a:fld>
            <a:endParaRPr lang="en-US"/>
          </a:p>
        </p:txBody>
      </p:sp>
    </p:spTree>
    <p:extLst>
      <p:ext uri="{BB962C8B-B14F-4D97-AF65-F5344CB8AC3E}">
        <p14:creationId xmlns:p14="http://schemas.microsoft.com/office/powerpoint/2010/main" val="255316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132</a:t>
            </a:fld>
            <a:endParaRPr lang="en-US"/>
          </a:p>
        </p:txBody>
      </p:sp>
    </p:spTree>
    <p:extLst>
      <p:ext uri="{BB962C8B-B14F-4D97-AF65-F5344CB8AC3E}">
        <p14:creationId xmlns:p14="http://schemas.microsoft.com/office/powerpoint/2010/main" val="293793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144</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154</a:t>
            </a:fld>
            <a:endParaRPr lang="en-US"/>
          </a:p>
        </p:txBody>
      </p:sp>
    </p:spTree>
    <p:extLst>
      <p:ext uri="{BB962C8B-B14F-4D97-AF65-F5344CB8AC3E}">
        <p14:creationId xmlns:p14="http://schemas.microsoft.com/office/powerpoint/2010/main" val="2553763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4C70-84F7-3AF9-879D-0E83725C2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710C1-500B-9963-010E-5B0228DBB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6318F-11CC-29CA-FF52-6092D71B06B2}"/>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417B1FA-D4C2-17D0-59A8-8D7BE925B4B8}"/>
              </a:ext>
            </a:extLst>
          </p:cNvPr>
          <p:cNvSpPr>
            <a:spLocks noGrp="1"/>
          </p:cNvSpPr>
          <p:nvPr>
            <p:ph type="sldNum" sz="quarter" idx="5"/>
          </p:nvPr>
        </p:nvSpPr>
        <p:spPr/>
        <p:txBody>
          <a:bodyPr/>
          <a:lstStyle/>
          <a:p>
            <a:fld id="{F949CB24-BEAC-6A41-9A10-BFD56146B867}" type="slidenum">
              <a:rPr lang="en-US" smtClean="0"/>
              <a:pPr/>
              <a:t>155</a:t>
            </a:fld>
            <a:endParaRPr lang="en-US"/>
          </a:p>
        </p:txBody>
      </p:sp>
    </p:spTree>
    <p:extLst>
      <p:ext uri="{BB962C8B-B14F-4D97-AF65-F5344CB8AC3E}">
        <p14:creationId xmlns:p14="http://schemas.microsoft.com/office/powerpoint/2010/main" val="2427545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6F9E-0A19-BE4E-8892-0AB5A1BF9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412BD-06F4-9F00-07F8-1E4D53CC0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AB280-6A75-8CF7-7F46-ECBF557E09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8DF6B1-3673-00B0-1BD1-3DC9AC2B5699}"/>
              </a:ext>
            </a:extLst>
          </p:cNvPr>
          <p:cNvSpPr>
            <a:spLocks noGrp="1"/>
          </p:cNvSpPr>
          <p:nvPr>
            <p:ph type="sldNum" sz="quarter" idx="5"/>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2585808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181</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182</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26/01/2025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26/01/2025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26/01/2025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26/01/2025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microsoft.com/office/2018/10/relationships/comments" Target="../comments/modernComment_3F6_2DF3023F.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microsoft.com/office/2018/10/relationships/comments" Target="../comments/modernComment_402_B2C6449A.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ECB9FE-5123-ED4F-46B5-A04D697E38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92B6D4-5725-AE89-4CCE-FA477CC5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BA36DA1-09FE-F074-A66F-48C4716E3B9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Value Stream Mapping</a:t>
            </a:r>
          </a:p>
        </p:txBody>
      </p:sp>
      <p:sp>
        <p:nvSpPr>
          <p:cNvPr id="12" name="Rectangle 11">
            <a:extLst>
              <a:ext uri="{FF2B5EF4-FFF2-40B4-BE49-F238E27FC236}">
                <a16:creationId xmlns:a16="http://schemas.microsoft.com/office/drawing/2014/main" id="{8710E15D-EFF6-100D-B705-17CF7D76E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5848F40-5E76-D4D8-C7D0-C9B4CC122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A5B25A-1C1A-FF56-88C7-F5731EB5251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1687715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a:xfrm>
            <a:off x="515125" y="1153572"/>
            <a:ext cx="2400300" cy="4461163"/>
          </a:xfrm>
        </p:spPr>
        <p:txBody>
          <a:bodyPr vert="horz" lIns="91440" tIns="45720" rIns="91440" bIns="45720" rtlCol="0" anchor="ctr">
            <a:normAutofit/>
          </a:bodyPr>
          <a:lstStyle/>
          <a:p>
            <a:pPr algn="l" defTabSz="914400">
              <a:lnSpc>
                <a:spcPct val="90000"/>
              </a:lnSpc>
              <a:spcBef>
                <a:spcPct val="0"/>
              </a:spcBef>
            </a:pPr>
            <a:r>
              <a:rPr lang="en-US" kern="1200">
                <a:solidFill>
                  <a:srgbClr val="FFFFFF"/>
                </a:solidFill>
                <a:latin typeface="+mj-lt"/>
                <a:ea typeface="+mj-ea"/>
                <a:cs typeface="+mj-cs"/>
              </a:rPr>
              <a:t>Value Stream Mapping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98A1AD-BDDB-414C-9657-7D3F0274E0A9}"/>
              </a:ext>
            </a:extLst>
          </p:cNvPr>
          <p:cNvSpPr/>
          <p:nvPr/>
        </p:nvSpPr>
        <p:spPr>
          <a:xfrm>
            <a:off x="3335481" y="591344"/>
            <a:ext cx="5179868"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dirty="0"/>
              <a:t>“A value stream is the sequence of activities required to design, produce, and deliver a good or service to a customer...”</a:t>
            </a:r>
          </a:p>
          <a:p>
            <a:pPr indent="-228600" defTabSz="914400">
              <a:lnSpc>
                <a:spcPct val="90000"/>
              </a:lnSpc>
              <a:spcAft>
                <a:spcPts val="600"/>
              </a:spcAft>
              <a:buFont typeface="Arial" panose="020B0604020202020204" pitchFamily="34" charset="0"/>
              <a:buChar char="•"/>
            </a:pPr>
            <a:endParaRPr lang="en-US" dirty="0"/>
          </a:p>
          <a:p>
            <a:pPr algn="r" defTabSz="914400">
              <a:lnSpc>
                <a:spcPct val="90000"/>
              </a:lnSpc>
              <a:spcAft>
                <a:spcPts val="600"/>
              </a:spcAft>
            </a:pPr>
            <a:r>
              <a:rPr lang="en-US" sz="1200" dirty="0"/>
              <a:t>Martin, Karen. Value Stream Mapping: How to Visualize Work and Align Leadership for Organizational Transformation. </a:t>
            </a:r>
          </a:p>
        </p:txBody>
      </p:sp>
    </p:spTree>
    <p:extLst>
      <p:ext uri="{BB962C8B-B14F-4D97-AF65-F5344CB8AC3E}">
        <p14:creationId xmlns:p14="http://schemas.microsoft.com/office/powerpoint/2010/main" val="2508794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A3063-9BF9-4548-9220-51857A5CAC84}"/>
              </a:ext>
            </a:extLst>
          </p:cNvPr>
          <p:cNvPicPr>
            <a:picLocks noChangeAspect="1"/>
          </p:cNvPicPr>
          <p:nvPr/>
        </p:nvPicPr>
        <p:blipFill>
          <a:blip r:embed="rId3"/>
          <a:stretch>
            <a:fillRect/>
          </a:stretch>
        </p:blipFill>
        <p:spPr>
          <a:xfrm>
            <a:off x="334223" y="2101469"/>
            <a:ext cx="1683688" cy="2476012"/>
          </a:xfrm>
          <a:prstGeom prst="rect">
            <a:avLst/>
          </a:prstGeom>
        </p:spPr>
      </p:pic>
    </p:spTree>
    <p:extLst>
      <p:ext uri="{BB962C8B-B14F-4D97-AF65-F5344CB8AC3E}">
        <p14:creationId xmlns:p14="http://schemas.microsoft.com/office/powerpoint/2010/main" val="2094706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2AF24-1CB1-D84B-B765-520D85EFEA90}"/>
              </a:ext>
            </a:extLst>
          </p:cNvPr>
          <p:cNvPicPr>
            <a:picLocks noChangeAspect="1"/>
          </p:cNvPicPr>
          <p:nvPr/>
        </p:nvPicPr>
        <p:blipFill>
          <a:blip r:embed="rId3"/>
          <a:stretch>
            <a:fillRect/>
          </a:stretch>
        </p:blipFill>
        <p:spPr>
          <a:xfrm>
            <a:off x="277660" y="2273996"/>
            <a:ext cx="2942082" cy="2500769"/>
          </a:xfrm>
          <a:prstGeom prst="rect">
            <a:avLst/>
          </a:prstGeom>
        </p:spPr>
      </p:pic>
    </p:spTree>
    <p:extLst>
      <p:ext uri="{BB962C8B-B14F-4D97-AF65-F5344CB8AC3E}">
        <p14:creationId xmlns:p14="http://schemas.microsoft.com/office/powerpoint/2010/main" val="140824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E820-8F85-9047-A178-23E3BA488CBF}"/>
              </a:ext>
            </a:extLst>
          </p:cNvPr>
          <p:cNvPicPr>
            <a:picLocks noChangeAspect="1"/>
          </p:cNvPicPr>
          <p:nvPr/>
        </p:nvPicPr>
        <p:blipFill>
          <a:blip r:embed="rId2"/>
          <a:stretch>
            <a:fillRect/>
          </a:stretch>
        </p:blipFill>
        <p:spPr>
          <a:xfrm>
            <a:off x="175886" y="2300743"/>
            <a:ext cx="5422382" cy="2633729"/>
          </a:xfrm>
          <a:prstGeom prst="rect">
            <a:avLst/>
          </a:prstGeom>
        </p:spPr>
      </p:pic>
    </p:spTree>
    <p:extLst>
      <p:ext uri="{BB962C8B-B14F-4D97-AF65-F5344CB8AC3E}">
        <p14:creationId xmlns:p14="http://schemas.microsoft.com/office/powerpoint/2010/main" val="7269064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E70E0-31CB-829E-34CD-F834012B492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black background with text&#10;&#10;Description automatically generated">
            <a:extLst>
              <a:ext uri="{FF2B5EF4-FFF2-40B4-BE49-F238E27FC236}">
                <a16:creationId xmlns:a16="http://schemas.microsoft.com/office/drawing/2014/main" id="{F02D1830-5B2F-9AAB-430A-2A20B0547FF1}"/>
              </a:ext>
            </a:extLst>
          </p:cNvPr>
          <p:cNvPicPr>
            <a:picLocks noChangeAspect="1"/>
          </p:cNvPicPr>
          <p:nvPr/>
        </p:nvPicPr>
        <p:blipFill>
          <a:blip r:embed="rId2"/>
          <a:stretch>
            <a:fillRect/>
          </a:stretch>
        </p:blipFill>
        <p:spPr>
          <a:xfrm>
            <a:off x="132717" y="308611"/>
            <a:ext cx="5150483" cy="1623432"/>
          </a:xfrm>
          <a:prstGeom prst="rect">
            <a:avLst/>
          </a:prstGeom>
        </p:spPr>
      </p:pic>
    </p:spTree>
    <p:extLst>
      <p:ext uri="{BB962C8B-B14F-4D97-AF65-F5344CB8AC3E}">
        <p14:creationId xmlns:p14="http://schemas.microsoft.com/office/powerpoint/2010/main" val="11059806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0CC2A-EBEE-87E6-3E86-E6A63714DF4D}"/>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4" name="Picture 3" descr="A screen shot of a menu&#10;&#10;Description automatically generated">
            <a:extLst>
              <a:ext uri="{FF2B5EF4-FFF2-40B4-BE49-F238E27FC236}">
                <a16:creationId xmlns:a16="http://schemas.microsoft.com/office/drawing/2014/main" id="{BEF81F1B-9B77-0BB5-BE71-A87915708C89}"/>
              </a:ext>
            </a:extLst>
          </p:cNvPr>
          <p:cNvPicPr>
            <a:picLocks noChangeAspect="1"/>
          </p:cNvPicPr>
          <p:nvPr/>
        </p:nvPicPr>
        <p:blipFill>
          <a:blip r:embed="rId2"/>
          <a:stretch>
            <a:fillRect/>
          </a:stretch>
        </p:blipFill>
        <p:spPr>
          <a:xfrm>
            <a:off x="298449" y="252730"/>
            <a:ext cx="5220975" cy="3282949"/>
          </a:xfrm>
          <a:prstGeom prst="rect">
            <a:avLst/>
          </a:prstGeom>
        </p:spPr>
      </p:pic>
    </p:spTree>
    <p:extLst>
      <p:ext uri="{BB962C8B-B14F-4D97-AF65-F5344CB8AC3E}">
        <p14:creationId xmlns:p14="http://schemas.microsoft.com/office/powerpoint/2010/main" val="14577477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9DE8B-65CB-C064-9AD4-01F9CC1DB215}"/>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3" descr="A screenshot of a computer screen&#10;&#10;Description automatically generated">
            <a:extLst>
              <a:ext uri="{FF2B5EF4-FFF2-40B4-BE49-F238E27FC236}">
                <a16:creationId xmlns:a16="http://schemas.microsoft.com/office/drawing/2014/main" id="{3C0B0B9C-71DA-B8EC-A669-DDA3706F3357}"/>
              </a:ext>
            </a:extLst>
          </p:cNvPr>
          <p:cNvPicPr>
            <a:picLocks noChangeAspect="1"/>
          </p:cNvPicPr>
          <p:nvPr/>
        </p:nvPicPr>
        <p:blipFill>
          <a:blip r:embed="rId2"/>
          <a:stretch>
            <a:fillRect/>
          </a:stretch>
        </p:blipFill>
        <p:spPr>
          <a:xfrm>
            <a:off x="349250" y="290830"/>
            <a:ext cx="5391150" cy="3407206"/>
          </a:xfrm>
          <a:prstGeom prst="rect">
            <a:avLst/>
          </a:prstGeom>
        </p:spPr>
      </p:pic>
    </p:spTree>
    <p:extLst>
      <p:ext uri="{BB962C8B-B14F-4D97-AF65-F5344CB8AC3E}">
        <p14:creationId xmlns:p14="http://schemas.microsoft.com/office/powerpoint/2010/main" val="6778825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3AF38-482F-2B92-2B66-94DEC19C1285}"/>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4" name="Picture 3" descr="A diagram of a diagram&#10;&#10;Description automatically generated">
            <a:extLst>
              <a:ext uri="{FF2B5EF4-FFF2-40B4-BE49-F238E27FC236}">
                <a16:creationId xmlns:a16="http://schemas.microsoft.com/office/drawing/2014/main" id="{AC7B0188-8E72-5C50-BA47-1F78FDADDBBA}"/>
              </a:ext>
            </a:extLst>
          </p:cNvPr>
          <p:cNvPicPr>
            <a:picLocks noChangeAspect="1"/>
          </p:cNvPicPr>
          <p:nvPr/>
        </p:nvPicPr>
        <p:blipFill>
          <a:blip r:embed="rId2"/>
          <a:stretch>
            <a:fillRect/>
          </a:stretch>
        </p:blipFill>
        <p:spPr>
          <a:xfrm>
            <a:off x="241299" y="404130"/>
            <a:ext cx="5676171" cy="3466830"/>
          </a:xfrm>
          <a:prstGeom prst="rect">
            <a:avLst/>
          </a:prstGeom>
        </p:spPr>
      </p:pic>
    </p:spTree>
    <p:extLst>
      <p:ext uri="{BB962C8B-B14F-4D97-AF65-F5344CB8AC3E}">
        <p14:creationId xmlns:p14="http://schemas.microsoft.com/office/powerpoint/2010/main" val="7111240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D80DA-E631-FD24-9265-003288F9D82C}"/>
              </a:ext>
            </a:extLst>
          </p:cNvPr>
          <p:cNvSpPr>
            <a:spLocks noGrp="1"/>
          </p:cNvSpPr>
          <p:nvPr>
            <p:ph type="sldNum" sz="quarter" idx="12"/>
          </p:nvPr>
        </p:nvSpPr>
        <p:spPr/>
        <p:txBody>
          <a:bodyPr/>
          <a:lstStyle/>
          <a:p>
            <a:fld id="{867D4A06-35AE-BD4A-84A9-613A26F3D41D}" type="slidenum">
              <a:rPr lang="en-US" smtClean="0"/>
              <a:pPr/>
              <a:t>125</a:t>
            </a:fld>
            <a:endParaRPr lang="en-US"/>
          </a:p>
        </p:txBody>
      </p:sp>
      <p:pic>
        <p:nvPicPr>
          <p:cNvPr id="4" name="Picture 3" descr="A diagram of a diagram&#10;&#10;Description automatically generated">
            <a:extLst>
              <a:ext uri="{FF2B5EF4-FFF2-40B4-BE49-F238E27FC236}">
                <a16:creationId xmlns:a16="http://schemas.microsoft.com/office/drawing/2014/main" id="{C66E2A63-E230-835C-D138-B93ABB0E86C8}"/>
              </a:ext>
            </a:extLst>
          </p:cNvPr>
          <p:cNvPicPr>
            <a:picLocks noChangeAspect="1"/>
          </p:cNvPicPr>
          <p:nvPr/>
        </p:nvPicPr>
        <p:blipFill>
          <a:blip r:embed="rId2"/>
          <a:stretch>
            <a:fillRect/>
          </a:stretch>
        </p:blipFill>
        <p:spPr>
          <a:xfrm>
            <a:off x="182880" y="521120"/>
            <a:ext cx="7325360" cy="3487011"/>
          </a:xfrm>
          <a:prstGeom prst="rect">
            <a:avLst/>
          </a:prstGeom>
        </p:spPr>
      </p:pic>
    </p:spTree>
    <p:extLst>
      <p:ext uri="{BB962C8B-B14F-4D97-AF65-F5344CB8AC3E}">
        <p14:creationId xmlns:p14="http://schemas.microsoft.com/office/powerpoint/2010/main" val="4168593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C4256-E425-1948-9694-86C1468F847D}"/>
              </a:ext>
            </a:extLst>
          </p:cNvPr>
          <p:cNvPicPr>
            <a:picLocks noChangeAspect="1"/>
          </p:cNvPicPr>
          <p:nvPr/>
        </p:nvPicPr>
        <p:blipFill>
          <a:blip r:embed="rId2"/>
          <a:stretch>
            <a:fillRect/>
          </a:stretch>
        </p:blipFill>
        <p:spPr>
          <a:xfrm>
            <a:off x="128717" y="2166840"/>
            <a:ext cx="6654128" cy="2567931"/>
          </a:xfrm>
          <a:prstGeom prst="rect">
            <a:avLst/>
          </a:prstGeom>
        </p:spPr>
      </p:pic>
    </p:spTree>
    <p:extLst>
      <p:ext uri="{BB962C8B-B14F-4D97-AF65-F5344CB8AC3E}">
        <p14:creationId xmlns:p14="http://schemas.microsoft.com/office/powerpoint/2010/main" val="10048444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10097-48AE-50C7-1CE1-C9793B151950}"/>
              </a:ext>
            </a:extLst>
          </p:cNvPr>
          <p:cNvSpPr>
            <a:spLocks noGrp="1"/>
          </p:cNvSpPr>
          <p:nvPr>
            <p:ph type="sldNum" sz="quarter" idx="12"/>
          </p:nvPr>
        </p:nvSpPr>
        <p:spPr/>
        <p:txBody>
          <a:bodyPr/>
          <a:lstStyle/>
          <a:p>
            <a:fld id="{867D4A06-35AE-BD4A-84A9-613A26F3D41D}" type="slidenum">
              <a:rPr lang="en-US" smtClean="0"/>
              <a:pPr/>
              <a:t>127</a:t>
            </a:fld>
            <a:endParaRPr lang="en-US"/>
          </a:p>
        </p:txBody>
      </p:sp>
      <p:pic>
        <p:nvPicPr>
          <p:cNvPr id="5" name="Picture 4" descr="A diagram of a customer&#10;&#10;Description automatically generated">
            <a:extLst>
              <a:ext uri="{FF2B5EF4-FFF2-40B4-BE49-F238E27FC236}">
                <a16:creationId xmlns:a16="http://schemas.microsoft.com/office/drawing/2014/main" id="{7C415F93-AFC5-5C1B-C4DC-A5D40A3F7811}"/>
              </a:ext>
            </a:extLst>
          </p:cNvPr>
          <p:cNvPicPr>
            <a:picLocks noChangeAspect="1"/>
          </p:cNvPicPr>
          <p:nvPr/>
        </p:nvPicPr>
        <p:blipFill>
          <a:blip r:embed="rId2"/>
          <a:stretch>
            <a:fillRect/>
          </a:stretch>
        </p:blipFill>
        <p:spPr>
          <a:xfrm>
            <a:off x="213360" y="267120"/>
            <a:ext cx="7325360" cy="3487011"/>
          </a:xfrm>
          <a:prstGeom prst="rect">
            <a:avLst/>
          </a:prstGeom>
        </p:spPr>
      </p:pic>
    </p:spTree>
    <p:extLst>
      <p:ext uri="{BB962C8B-B14F-4D97-AF65-F5344CB8AC3E}">
        <p14:creationId xmlns:p14="http://schemas.microsoft.com/office/powerpoint/2010/main" val="2040854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A60F2-48FF-A548-B397-A9A98D87ABAA}"/>
              </a:ext>
            </a:extLst>
          </p:cNvPr>
          <p:cNvPicPr>
            <a:picLocks noChangeAspect="1"/>
          </p:cNvPicPr>
          <p:nvPr/>
        </p:nvPicPr>
        <p:blipFill>
          <a:blip r:embed="rId2"/>
          <a:stretch>
            <a:fillRect/>
          </a:stretch>
        </p:blipFill>
        <p:spPr>
          <a:xfrm>
            <a:off x="237261" y="2239793"/>
            <a:ext cx="8638402" cy="2491497"/>
          </a:xfrm>
          <a:prstGeom prst="rect">
            <a:avLst/>
          </a:prstGeom>
        </p:spPr>
      </p:pic>
    </p:spTree>
    <p:extLst>
      <p:ext uri="{BB962C8B-B14F-4D97-AF65-F5344CB8AC3E}">
        <p14:creationId xmlns:p14="http://schemas.microsoft.com/office/powerpoint/2010/main" val="16996319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0BF5-4DDB-DC72-1AA3-18BD22525F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2F1A945-378F-9743-4F59-D00BA7E29CF4}"/>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4EDF14B4-74A4-0BB9-2CA7-EA6F0E74AE30}"/>
              </a:ext>
            </a:extLst>
          </p:cNvPr>
          <p:cNvSpPr>
            <a:spLocks noGrp="1"/>
          </p:cNvSpPr>
          <p:nvPr>
            <p:ph type="sldNum" sz="quarter" idx="12"/>
          </p:nvPr>
        </p:nvSpPr>
        <p:spPr/>
        <p:txBody>
          <a:bodyPr/>
          <a:lstStyle/>
          <a:p>
            <a:fld id="{B9A0A49B-320C-1A4F-B83C-2E5340668522}" type="slidenum">
              <a:rPr lang="en-US" smtClean="0"/>
              <a:t>129</a:t>
            </a:fld>
            <a:endParaRPr lang="en-US"/>
          </a:p>
        </p:txBody>
      </p:sp>
    </p:spTree>
    <p:extLst>
      <p:ext uri="{BB962C8B-B14F-4D97-AF65-F5344CB8AC3E}">
        <p14:creationId xmlns:p14="http://schemas.microsoft.com/office/powerpoint/2010/main" val="321849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96A5B5-FBA5-98C1-0F63-91D0CC9D0D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A7D4160-7252-71FE-26BD-7619FBF2B271}"/>
              </a:ext>
            </a:extLst>
          </p:cNvPr>
          <p:cNvSpPr txBox="1">
            <a:spLocks/>
          </p:cNvSpPr>
          <p:nvPr/>
        </p:nvSpPr>
        <p:spPr>
          <a:xfrm>
            <a:off x="433988" y="1122363"/>
            <a:ext cx="8276021" cy="317469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Pinball Anti-Pattern</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678125-1AF8-399D-916F-4670405E308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130</a:t>
            </a:fld>
            <a:endParaRPr lang="en-US">
              <a:solidFill>
                <a:schemeClr val="tx1">
                  <a:lumMod val="50000"/>
                  <a:lumOff val="50000"/>
                </a:schemeClr>
              </a:solidFill>
            </a:endParaRPr>
          </a:p>
        </p:txBody>
      </p:sp>
    </p:spTree>
    <p:extLst>
      <p:ext uri="{BB962C8B-B14F-4D97-AF65-F5344CB8AC3E}">
        <p14:creationId xmlns:p14="http://schemas.microsoft.com/office/powerpoint/2010/main" val="770900543"/>
      </p:ext>
    </p:extLst>
  </p:cSld>
  <p:clrMapOvr>
    <a:masterClrMapping/>
  </p:clrMapOvr>
  <p:extLst>
    <p:ext uri="{6950BFC3-D8DA-4A85-94F7-54DA5524770B}">
      <p188:commentRel xmlns:p188="http://schemas.microsoft.com/office/powerpoint/2018/8/main" r:id="rId2"/>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A8C6B-134E-AE5D-F8B1-A51A0EB9E283}"/>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4" name="Picture 3" descr="A screenshot of a computer&#10;&#10;Description automatically generated">
            <a:extLst>
              <a:ext uri="{FF2B5EF4-FFF2-40B4-BE49-F238E27FC236}">
                <a16:creationId xmlns:a16="http://schemas.microsoft.com/office/drawing/2014/main" id="{9CFBFC98-9AEE-9654-873E-4468B89306C1}"/>
              </a:ext>
            </a:extLst>
          </p:cNvPr>
          <p:cNvPicPr>
            <a:picLocks noChangeAspect="1"/>
          </p:cNvPicPr>
          <p:nvPr/>
        </p:nvPicPr>
        <p:blipFill>
          <a:blip r:embed="rId3"/>
          <a:stretch>
            <a:fillRect/>
          </a:stretch>
        </p:blipFill>
        <p:spPr>
          <a:xfrm>
            <a:off x="469900" y="791010"/>
            <a:ext cx="7772400" cy="5002743"/>
          </a:xfrm>
          <a:prstGeom prst="rect">
            <a:avLst/>
          </a:prstGeom>
        </p:spPr>
      </p:pic>
      <p:sp>
        <p:nvSpPr>
          <p:cNvPr id="5" name="TextBox 4">
            <a:extLst>
              <a:ext uri="{FF2B5EF4-FFF2-40B4-BE49-F238E27FC236}">
                <a16:creationId xmlns:a16="http://schemas.microsoft.com/office/drawing/2014/main" id="{804ABF0E-6718-8544-BEC5-4C43312F7686}"/>
              </a:ext>
            </a:extLst>
          </p:cNvPr>
          <p:cNvSpPr txBox="1"/>
          <p:nvPr/>
        </p:nvSpPr>
        <p:spPr>
          <a:xfrm>
            <a:off x="304800" y="4762500"/>
            <a:ext cx="4787900" cy="1754326"/>
          </a:xfrm>
          <a:prstGeom prst="rect">
            <a:avLst/>
          </a:prstGeom>
          <a:noFill/>
        </p:spPr>
        <p:txBody>
          <a:bodyPr wrap="square" rtlCol="0">
            <a:spAutoFit/>
          </a:bodyPr>
          <a:lstStyle/>
          <a:p>
            <a:r>
              <a:rPr lang="en-GB" dirty="0">
                <a:latin typeface="Chalkboard" panose="03050602040202020205" pitchFamily="66" charset="77"/>
              </a:rPr>
              <a:t>It can feel as though pattern is enough, command changes ”aggregate” and emits event, now we have EDA.</a:t>
            </a:r>
          </a:p>
          <a:p>
            <a:endParaRPr lang="en-GB" dirty="0">
              <a:latin typeface="Chalkboard" panose="03050602040202020205" pitchFamily="66" charset="77"/>
            </a:endParaRPr>
          </a:p>
          <a:p>
            <a:r>
              <a:rPr lang="en-GB" dirty="0">
                <a:latin typeface="Chalkboard" panose="03050602040202020205" pitchFamily="66" charset="77"/>
              </a:rPr>
              <a:t>The problem is we can’t model EDA in isolation</a:t>
            </a:r>
          </a:p>
        </p:txBody>
      </p:sp>
    </p:spTree>
    <p:extLst>
      <p:ext uri="{BB962C8B-B14F-4D97-AF65-F5344CB8AC3E}">
        <p14:creationId xmlns:p14="http://schemas.microsoft.com/office/powerpoint/2010/main" val="15575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FCE13-74E2-9793-F2F4-EB14772DD13C}"/>
              </a:ext>
            </a:extLst>
          </p:cNvPr>
          <p:cNvSpPr>
            <a:spLocks noGrp="1"/>
          </p:cNvSpPr>
          <p:nvPr>
            <p:ph type="sldNum" sz="quarter" idx="12"/>
          </p:nvPr>
        </p:nvSpPr>
        <p:spPr/>
        <p:txBody>
          <a:bodyPr/>
          <a:lstStyle/>
          <a:p>
            <a:fld id="{867D4A06-35AE-BD4A-84A9-613A26F3D41D}" type="slidenum">
              <a:rPr lang="en-US" smtClean="0"/>
              <a:pPr/>
              <a:t>132</a:t>
            </a:fld>
            <a:endParaRPr lang="en-US"/>
          </a:p>
        </p:txBody>
      </p:sp>
      <p:sp>
        <p:nvSpPr>
          <p:cNvPr id="4" name="TextBox 3">
            <a:extLst>
              <a:ext uri="{FF2B5EF4-FFF2-40B4-BE49-F238E27FC236}">
                <a16:creationId xmlns:a16="http://schemas.microsoft.com/office/drawing/2014/main" id="{7619608F-F801-AB27-19ED-0E8BE1393208}"/>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Important business rules are concealed in the interaction between components.</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F901735D-09FD-CE88-5BCF-8FEAC25013EC}"/>
              </a:ext>
            </a:extLst>
          </p:cNvPr>
          <p:cNvPicPr>
            <a:picLocks noChangeAspect="1"/>
          </p:cNvPicPr>
          <p:nvPr/>
        </p:nvPicPr>
        <p:blipFill>
          <a:blip r:embed="rId3"/>
          <a:stretch>
            <a:fillRect/>
          </a:stretch>
        </p:blipFill>
        <p:spPr>
          <a:xfrm>
            <a:off x="154451" y="2743132"/>
            <a:ext cx="8835098" cy="844686"/>
          </a:xfrm>
          <a:prstGeom prst="rect">
            <a:avLst/>
          </a:prstGeom>
        </p:spPr>
      </p:pic>
      <p:sp>
        <p:nvSpPr>
          <p:cNvPr id="7" name="TextBox 6">
            <a:extLst>
              <a:ext uri="{FF2B5EF4-FFF2-40B4-BE49-F238E27FC236}">
                <a16:creationId xmlns:a16="http://schemas.microsoft.com/office/drawing/2014/main" id="{11AA542A-8136-2D2A-315D-70EC87CECCB4}"/>
              </a:ext>
            </a:extLst>
          </p:cNvPr>
          <p:cNvSpPr txBox="1"/>
          <p:nvPr/>
        </p:nvSpPr>
        <p:spPr>
          <a:xfrm>
            <a:off x="406400" y="551366"/>
            <a:ext cx="2565400" cy="646331"/>
          </a:xfrm>
          <a:prstGeom prst="rect">
            <a:avLst/>
          </a:prstGeom>
          <a:noFill/>
        </p:spPr>
        <p:txBody>
          <a:bodyPr wrap="square" rtlCol="0">
            <a:spAutoFit/>
          </a:bodyPr>
          <a:lstStyle/>
          <a:p>
            <a:pPr algn="ctr"/>
            <a:r>
              <a:rPr lang="en-GB" sz="1200" dirty="0">
                <a:latin typeface="Chalkboard" panose="03050602040202020205" pitchFamily="66" charset="77"/>
              </a:rPr>
              <a:t>Who ensures we exercise all of the required steps to adjust the basket when an item is added?</a:t>
            </a:r>
          </a:p>
        </p:txBody>
      </p:sp>
      <p:cxnSp>
        <p:nvCxnSpPr>
          <p:cNvPr id="8" name="Straight Arrow Connector 7">
            <a:extLst>
              <a:ext uri="{FF2B5EF4-FFF2-40B4-BE49-F238E27FC236}">
                <a16:creationId xmlns:a16="http://schemas.microsoft.com/office/drawing/2014/main" id="{39B20698-5A56-999D-DF27-24047DFA6FE8}"/>
              </a:ext>
            </a:extLst>
          </p:cNvPr>
          <p:cNvCxnSpPr>
            <a:cxnSpLocks/>
            <a:stCxn id="7" idx="2"/>
          </p:cNvCxnSpPr>
          <p:nvPr/>
        </p:nvCxnSpPr>
        <p:spPr>
          <a:xfrm>
            <a:off x="1689100" y="1197697"/>
            <a:ext cx="637540" cy="1758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90A3719-A068-6329-8540-5FCFBC78068D}"/>
              </a:ext>
            </a:extLst>
          </p:cNvPr>
          <p:cNvSpPr txBox="1"/>
          <p:nvPr/>
        </p:nvSpPr>
        <p:spPr>
          <a:xfrm>
            <a:off x="4241802" y="551366"/>
            <a:ext cx="2565400" cy="461665"/>
          </a:xfrm>
          <a:prstGeom prst="rect">
            <a:avLst/>
          </a:prstGeom>
          <a:noFill/>
        </p:spPr>
        <p:txBody>
          <a:bodyPr wrap="square" rtlCol="0">
            <a:spAutoFit/>
          </a:bodyPr>
          <a:lstStyle/>
          <a:p>
            <a:pPr algn="ctr"/>
            <a:r>
              <a:rPr lang="en-GB" sz="1200" dirty="0">
                <a:latin typeface="Chalkboard" panose="03050602040202020205" pitchFamily="66" charset="77"/>
              </a:rPr>
              <a:t>How would I observe the state of pricing for a basket?</a:t>
            </a:r>
          </a:p>
        </p:txBody>
      </p:sp>
      <p:cxnSp>
        <p:nvCxnSpPr>
          <p:cNvPr id="11" name="Straight Arrow Connector 10">
            <a:extLst>
              <a:ext uri="{FF2B5EF4-FFF2-40B4-BE49-F238E27FC236}">
                <a16:creationId xmlns:a16="http://schemas.microsoft.com/office/drawing/2014/main" id="{FA6FB5A2-AD33-91EF-DD41-5951C6037160}"/>
              </a:ext>
            </a:extLst>
          </p:cNvPr>
          <p:cNvCxnSpPr>
            <a:cxnSpLocks/>
            <a:stCxn id="10" idx="2"/>
          </p:cNvCxnSpPr>
          <p:nvPr/>
        </p:nvCxnSpPr>
        <p:spPr>
          <a:xfrm>
            <a:off x="5524502" y="1013031"/>
            <a:ext cx="93978" cy="213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44827F8-0EFF-B5F5-DDF3-0311370E3954}"/>
              </a:ext>
            </a:extLst>
          </p:cNvPr>
          <p:cNvSpPr txBox="1"/>
          <p:nvPr/>
        </p:nvSpPr>
        <p:spPr>
          <a:xfrm>
            <a:off x="4940300" y="5317919"/>
            <a:ext cx="2997202" cy="1015663"/>
          </a:xfrm>
          <a:prstGeom prst="rect">
            <a:avLst/>
          </a:prstGeom>
          <a:noFill/>
        </p:spPr>
        <p:txBody>
          <a:bodyPr wrap="square" rtlCol="0">
            <a:spAutoFit/>
          </a:bodyPr>
          <a:lstStyle/>
          <a:p>
            <a:pPr algn="ctr"/>
            <a:r>
              <a:rPr lang="en-GB" sz="1200" dirty="0">
                <a:latin typeface="Chalkboard" panose="03050602040202020205" pitchFamily="66" charset="77"/>
              </a:rPr>
              <a:t>Who is listening for the final basket price here, and how do they understand connection between “Add Item to Basket” and “Basket Taxed” as the response.</a:t>
            </a:r>
          </a:p>
        </p:txBody>
      </p:sp>
      <p:cxnSp>
        <p:nvCxnSpPr>
          <p:cNvPr id="14" name="Straight Arrow Connector 13">
            <a:extLst>
              <a:ext uri="{FF2B5EF4-FFF2-40B4-BE49-F238E27FC236}">
                <a16:creationId xmlns:a16="http://schemas.microsoft.com/office/drawing/2014/main" id="{DB612947-FCD0-E872-9D9F-53321DEC8CD9}"/>
              </a:ext>
            </a:extLst>
          </p:cNvPr>
          <p:cNvCxnSpPr>
            <a:cxnSpLocks/>
          </p:cNvCxnSpPr>
          <p:nvPr/>
        </p:nvCxnSpPr>
        <p:spPr>
          <a:xfrm flipV="1">
            <a:off x="6667500" y="36739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6AD25B-6770-145C-6438-762E4F17FEF2}"/>
              </a:ext>
            </a:extLst>
          </p:cNvPr>
          <p:cNvSpPr txBox="1"/>
          <p:nvPr/>
        </p:nvSpPr>
        <p:spPr>
          <a:xfrm>
            <a:off x="393700" y="5470319"/>
            <a:ext cx="2997202" cy="461665"/>
          </a:xfrm>
          <a:prstGeom prst="rect">
            <a:avLst/>
          </a:prstGeom>
          <a:noFill/>
        </p:spPr>
        <p:txBody>
          <a:bodyPr wrap="square" rtlCol="0">
            <a:spAutoFit/>
          </a:bodyPr>
          <a:lstStyle/>
          <a:p>
            <a:pPr algn="ctr"/>
            <a:r>
              <a:rPr lang="en-GB" sz="1200" dirty="0">
                <a:latin typeface="Chalkboard" panose="03050602040202020205" pitchFamily="66" charset="77"/>
              </a:rPr>
              <a:t>How would I change this flow? It seems brittle.</a:t>
            </a:r>
          </a:p>
        </p:txBody>
      </p:sp>
      <p:cxnSp>
        <p:nvCxnSpPr>
          <p:cNvPr id="18" name="Straight Arrow Connector 17">
            <a:extLst>
              <a:ext uri="{FF2B5EF4-FFF2-40B4-BE49-F238E27FC236}">
                <a16:creationId xmlns:a16="http://schemas.microsoft.com/office/drawing/2014/main" id="{EDAF95D9-3801-7A2D-59B8-6D67059B31E3}"/>
              </a:ext>
            </a:extLst>
          </p:cNvPr>
          <p:cNvCxnSpPr>
            <a:cxnSpLocks/>
          </p:cNvCxnSpPr>
          <p:nvPr/>
        </p:nvCxnSpPr>
        <p:spPr>
          <a:xfrm flipV="1">
            <a:off x="2120900" y="38263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4811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CD30-AFE5-01AE-1B7D-A8FACAF121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C9E48-0E05-61E3-76F9-0261B6498A69}"/>
              </a:ext>
            </a:extLst>
          </p:cNvPr>
          <p:cNvSpPr>
            <a:spLocks noGrp="1"/>
          </p:cNvSpPr>
          <p:nvPr>
            <p:ph type="sldNum" sz="quarter" idx="12"/>
          </p:nvPr>
        </p:nvSpPr>
        <p:spPr/>
        <p:txBody>
          <a:bodyPr/>
          <a:lstStyle/>
          <a:p>
            <a:fld id="{867D4A06-35AE-BD4A-84A9-613A26F3D41D}" type="slidenum">
              <a:rPr lang="en-US" smtClean="0"/>
              <a:pPr/>
              <a:t>133</a:t>
            </a:fld>
            <a:endParaRPr lang="en-US"/>
          </a:p>
        </p:txBody>
      </p:sp>
      <p:sp>
        <p:nvSpPr>
          <p:cNvPr id="4" name="TextBox 3">
            <a:extLst>
              <a:ext uri="{FF2B5EF4-FFF2-40B4-BE49-F238E27FC236}">
                <a16:creationId xmlns:a16="http://schemas.microsoft.com/office/drawing/2014/main" id="{749DC03F-4591-A531-F235-942740278FD2}"/>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TDD cannot be used to drive acceptance criteria, and multiple components would have to be run to understand this process. </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6D3EB100-FD1F-8C28-F230-7E0A59FE7D69}"/>
              </a:ext>
            </a:extLst>
          </p:cNvPr>
          <p:cNvPicPr>
            <a:picLocks noChangeAspect="1"/>
          </p:cNvPicPr>
          <p:nvPr/>
        </p:nvPicPr>
        <p:blipFill>
          <a:blip r:embed="rId2"/>
          <a:stretch>
            <a:fillRect/>
          </a:stretch>
        </p:blipFill>
        <p:spPr>
          <a:xfrm>
            <a:off x="154451" y="2743132"/>
            <a:ext cx="8835098" cy="844686"/>
          </a:xfrm>
          <a:prstGeom prst="rect">
            <a:avLst/>
          </a:prstGeom>
        </p:spPr>
      </p:pic>
    </p:spTree>
    <p:extLst>
      <p:ext uri="{BB962C8B-B14F-4D97-AF65-F5344CB8AC3E}">
        <p14:creationId xmlns:p14="http://schemas.microsoft.com/office/powerpoint/2010/main" val="41413531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4CFE-1ECF-7371-0F8A-E2A68EE0EB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296F4-A8C1-BBBF-CB8A-7F4BEB778BFF}"/>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4" name="TextBox 3">
            <a:extLst>
              <a:ext uri="{FF2B5EF4-FFF2-40B4-BE49-F238E27FC236}">
                <a16:creationId xmlns:a16="http://schemas.microsoft.com/office/drawing/2014/main" id="{A7E06CFE-886F-AC78-AC90-17FA9BB08D1F}"/>
              </a:ext>
            </a:extLst>
          </p:cNvPr>
          <p:cNvSpPr txBox="1"/>
          <p:nvPr/>
        </p:nvSpPr>
        <p:spPr>
          <a:xfrm>
            <a:off x="704850" y="5336453"/>
            <a:ext cx="7734300" cy="646331"/>
          </a:xfrm>
          <a:prstGeom prst="rect">
            <a:avLst/>
          </a:prstGeom>
          <a:noFill/>
        </p:spPr>
        <p:txBody>
          <a:bodyPr wrap="square">
            <a:spAutoFit/>
          </a:bodyPr>
          <a:lstStyle/>
          <a:p>
            <a:pPr algn="ctr"/>
            <a:r>
              <a:rPr lang="en-GB" dirty="0">
                <a:effectLst/>
                <a:latin typeface="Chalkboard" panose="03050602040202020205" pitchFamily="66" charset="77"/>
              </a:rPr>
              <a:t>Transactional boundaries become hard to enforce. ACID is not possible and BASE requires compensating flows at each step</a:t>
            </a:r>
            <a:endParaRPr lang="en-GB" dirty="0">
              <a:latin typeface="Chalkboard" panose="03050602040202020205" pitchFamily="66" charset="77"/>
            </a:endParaRPr>
          </a:p>
        </p:txBody>
      </p:sp>
      <p:pic>
        <p:nvPicPr>
          <p:cNvPr id="7" name="Picture 6" descr="A diagram of a diagram&#10;&#10;Description automatically generated">
            <a:extLst>
              <a:ext uri="{FF2B5EF4-FFF2-40B4-BE49-F238E27FC236}">
                <a16:creationId xmlns:a16="http://schemas.microsoft.com/office/drawing/2014/main" id="{88104E70-628E-C0BB-0629-FCFD70CA63FA}"/>
              </a:ext>
            </a:extLst>
          </p:cNvPr>
          <p:cNvPicPr>
            <a:picLocks noChangeAspect="1"/>
          </p:cNvPicPr>
          <p:nvPr/>
        </p:nvPicPr>
        <p:blipFill>
          <a:blip r:embed="rId2"/>
          <a:stretch>
            <a:fillRect/>
          </a:stretch>
        </p:blipFill>
        <p:spPr>
          <a:xfrm>
            <a:off x="685800" y="1356364"/>
            <a:ext cx="7772400" cy="3242669"/>
          </a:xfrm>
          <a:prstGeom prst="rect">
            <a:avLst/>
          </a:prstGeom>
        </p:spPr>
      </p:pic>
      <p:sp>
        <p:nvSpPr>
          <p:cNvPr id="8" name="TextBox 7">
            <a:extLst>
              <a:ext uri="{FF2B5EF4-FFF2-40B4-BE49-F238E27FC236}">
                <a16:creationId xmlns:a16="http://schemas.microsoft.com/office/drawing/2014/main" id="{9B3ACBA4-DF78-EA30-0528-0FE18E5729C3}"/>
              </a:ext>
            </a:extLst>
          </p:cNvPr>
          <p:cNvSpPr txBox="1"/>
          <p:nvPr/>
        </p:nvSpPr>
        <p:spPr>
          <a:xfrm>
            <a:off x="406400" y="551366"/>
            <a:ext cx="2565400" cy="647700"/>
          </a:xfrm>
          <a:prstGeom prst="rect">
            <a:avLst/>
          </a:prstGeom>
          <a:noFill/>
        </p:spPr>
        <p:txBody>
          <a:bodyPr wrap="square" rtlCol="0">
            <a:spAutoFit/>
          </a:bodyPr>
          <a:lstStyle/>
          <a:p>
            <a:pPr algn="ctr"/>
            <a:r>
              <a:rPr lang="en-GB" sz="1200" dirty="0">
                <a:latin typeface="Chalkboard" panose="03050602040202020205" pitchFamily="66" charset="77"/>
              </a:rPr>
              <a:t>It’s not clear who should coordinate error flows from the chain</a:t>
            </a:r>
          </a:p>
        </p:txBody>
      </p:sp>
      <p:cxnSp>
        <p:nvCxnSpPr>
          <p:cNvPr id="10" name="Straight Arrow Connector 9">
            <a:extLst>
              <a:ext uri="{FF2B5EF4-FFF2-40B4-BE49-F238E27FC236}">
                <a16:creationId xmlns:a16="http://schemas.microsoft.com/office/drawing/2014/main" id="{620BC717-7957-B52C-601B-13965F25603A}"/>
              </a:ext>
            </a:extLst>
          </p:cNvPr>
          <p:cNvCxnSpPr>
            <a:stCxn id="8" idx="2"/>
          </p:cNvCxnSpPr>
          <p:nvPr/>
        </p:nvCxnSpPr>
        <p:spPr>
          <a:xfrm>
            <a:off x="1689100" y="1199066"/>
            <a:ext cx="0" cy="985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FBCAA1E-EA85-F893-CFC3-B55147D790F1}"/>
              </a:ext>
            </a:extLst>
          </p:cNvPr>
          <p:cNvSpPr txBox="1"/>
          <p:nvPr/>
        </p:nvSpPr>
        <p:spPr>
          <a:xfrm>
            <a:off x="5354320" y="521881"/>
            <a:ext cx="2565400" cy="1015663"/>
          </a:xfrm>
          <a:prstGeom prst="rect">
            <a:avLst/>
          </a:prstGeom>
          <a:noFill/>
        </p:spPr>
        <p:txBody>
          <a:bodyPr wrap="square" rtlCol="0">
            <a:spAutoFit/>
          </a:bodyPr>
          <a:lstStyle/>
          <a:p>
            <a:pPr algn="ctr"/>
            <a:r>
              <a:rPr lang="en-GB" sz="1200" dirty="0">
                <a:latin typeface="Chalkboard" panose="03050602040202020205" pitchFamily="66" charset="77"/>
              </a:rPr>
              <a:t>Adding an Item is transactional – we add an item, change the basket price to reflect that, and notify the user. How can we enforce a transaction here?</a:t>
            </a:r>
          </a:p>
        </p:txBody>
      </p:sp>
      <p:cxnSp>
        <p:nvCxnSpPr>
          <p:cNvPr id="12" name="Straight Arrow Connector 11">
            <a:extLst>
              <a:ext uri="{FF2B5EF4-FFF2-40B4-BE49-F238E27FC236}">
                <a16:creationId xmlns:a16="http://schemas.microsoft.com/office/drawing/2014/main" id="{72069092-9ACB-57AA-CDA0-1C9276FEBFE8}"/>
              </a:ext>
            </a:extLst>
          </p:cNvPr>
          <p:cNvCxnSpPr>
            <a:cxnSpLocks/>
            <a:stCxn id="11" idx="2"/>
          </p:cNvCxnSpPr>
          <p:nvPr/>
        </p:nvCxnSpPr>
        <p:spPr>
          <a:xfrm flipH="1">
            <a:off x="5476240" y="1537544"/>
            <a:ext cx="1160780" cy="6468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47607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229E7-38B2-781F-5F99-21E2E2379073}"/>
              </a:ext>
            </a:extLst>
          </p:cNvPr>
          <p:cNvSpPr>
            <a:spLocks noGrp="1"/>
          </p:cNvSpPr>
          <p:nvPr>
            <p:ph type="sldNum" sz="quarter" idx="12"/>
          </p:nvPr>
        </p:nvSpPr>
        <p:spPr/>
        <p:txBody>
          <a:bodyPr/>
          <a:lstStyle/>
          <a:p>
            <a:fld id="{867D4A06-35AE-BD4A-84A9-613A26F3D41D}" type="slidenum">
              <a:rPr lang="en-US" smtClean="0"/>
              <a:pPr/>
              <a:t>135</a:t>
            </a:fld>
            <a:endParaRPr lang="en-US"/>
          </a:p>
        </p:txBody>
      </p:sp>
      <p:sp>
        <p:nvSpPr>
          <p:cNvPr id="4" name="TextBox 3">
            <a:extLst>
              <a:ext uri="{FF2B5EF4-FFF2-40B4-BE49-F238E27FC236}">
                <a16:creationId xmlns:a16="http://schemas.microsoft.com/office/drawing/2014/main" id="{91557BCF-925D-D0DD-3824-9E1F53BB8612}"/>
              </a:ext>
            </a:extLst>
          </p:cNvPr>
          <p:cNvSpPr txBox="1"/>
          <p:nvPr/>
        </p:nvSpPr>
        <p:spPr>
          <a:xfrm>
            <a:off x="2286000" y="2967335"/>
            <a:ext cx="4572000" cy="923330"/>
          </a:xfrm>
          <a:prstGeom prst="rect">
            <a:avLst/>
          </a:prstGeom>
          <a:noFill/>
        </p:spPr>
        <p:txBody>
          <a:bodyPr wrap="square">
            <a:spAutoFit/>
          </a:bodyPr>
          <a:lstStyle/>
          <a:p>
            <a:r>
              <a:rPr lang="en-GB" dirty="0">
                <a:effectLst/>
              </a:rPr>
              <a:t>A highly coupled monolith made of hundreds of small functions or services is still a highly coupled monolith</a:t>
            </a:r>
            <a:endParaRPr lang="en-GB" dirty="0"/>
          </a:p>
        </p:txBody>
      </p:sp>
    </p:spTree>
    <p:extLst>
      <p:ext uri="{BB962C8B-B14F-4D97-AF65-F5344CB8AC3E}">
        <p14:creationId xmlns:p14="http://schemas.microsoft.com/office/powerpoint/2010/main" val="37944520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1B3777-C4BD-4CD6-A1CB-A9042B3DBFA9}"/>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3" name="TextBox 2">
            <a:extLst>
              <a:ext uri="{FF2B5EF4-FFF2-40B4-BE49-F238E27FC236}">
                <a16:creationId xmlns:a16="http://schemas.microsoft.com/office/drawing/2014/main" id="{681AE59D-95FE-67D0-DDA4-B40A4043C210}"/>
              </a:ext>
            </a:extLst>
          </p:cNvPr>
          <p:cNvSpPr txBox="1"/>
          <p:nvPr/>
        </p:nvSpPr>
        <p:spPr>
          <a:xfrm>
            <a:off x="1450340" y="2032000"/>
            <a:ext cx="5709920" cy="1477328"/>
          </a:xfrm>
          <a:prstGeom prst="rect">
            <a:avLst/>
          </a:prstGeom>
          <a:noFill/>
        </p:spPr>
        <p:txBody>
          <a:bodyPr wrap="square" rtlCol="0">
            <a:spAutoFit/>
          </a:bodyPr>
          <a:lstStyle/>
          <a:p>
            <a:r>
              <a:rPr lang="en-GB" dirty="0"/>
              <a:t>Lack of reasoning about how our messages will flow leads to emergent behaviour – event pinball.</a:t>
            </a:r>
          </a:p>
          <a:p>
            <a:endParaRPr lang="en-GB" dirty="0"/>
          </a:p>
          <a:p>
            <a:r>
              <a:rPr lang="en-GB" dirty="0"/>
              <a:t>Use this as lead into to using tools like BPMN to reason about how we do this</a:t>
            </a:r>
          </a:p>
        </p:txBody>
      </p:sp>
    </p:spTree>
    <p:extLst>
      <p:ext uri="{BB962C8B-B14F-4D97-AF65-F5344CB8AC3E}">
        <p14:creationId xmlns:p14="http://schemas.microsoft.com/office/powerpoint/2010/main" val="5593968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137</a:t>
            </a:fld>
            <a:endParaRPr lang="en-US"/>
          </a:p>
        </p:txBody>
      </p:sp>
    </p:spTree>
    <p:extLst>
      <p:ext uri="{BB962C8B-B14F-4D97-AF65-F5344CB8AC3E}">
        <p14:creationId xmlns:p14="http://schemas.microsoft.com/office/powerpoint/2010/main" val="40084796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139</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140</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142</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143</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for  carrying out work.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Process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Sequence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83492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200329"/>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is an </a:t>
            </a:r>
            <a:r>
              <a:rPr lang="en-GB" sz="1200" b="1" i="1" dirty="0">
                <a:effectLst/>
                <a:latin typeface="Chalkboard" panose="03050602040202020205" pitchFamily="66" charset="77"/>
              </a:rPr>
              <a:t>Orchestration</a:t>
            </a:r>
            <a:r>
              <a:rPr lang="en-GB" sz="1200" i="1" dirty="0">
                <a:effectLst/>
                <a:latin typeface="Chalkboard" panose="03050602040202020205" pitchFamily="66" charset="77"/>
              </a:rPr>
              <a:t>:</a:t>
            </a:r>
          </a:p>
          <a:p>
            <a:endParaRPr lang="en-GB" sz="1200" i="1" dirty="0">
              <a:latin typeface="Chalkboard" panose="03050602040202020205" pitchFamily="66" charset="77"/>
            </a:endParaRPr>
          </a:p>
          <a:p>
            <a:pPr marL="171450" indent="-171450">
              <a:buFontTx/>
              <a:buChar char="-"/>
            </a:pPr>
            <a:r>
              <a:rPr lang="en-GB" sz="1200" dirty="0">
                <a:effectLst/>
                <a:latin typeface="Chalkboard" panose="03050602040202020205" pitchFamily="66" charset="77"/>
              </a:rPr>
              <a:t>The </a:t>
            </a:r>
            <a:r>
              <a:rPr lang="en-GB" sz="1200" b="1" dirty="0">
                <a:effectLst/>
                <a:latin typeface="Chalkboard" panose="03050602040202020205" pitchFamily="66" charset="77"/>
              </a:rPr>
              <a:t>Sequence Flow</a:t>
            </a:r>
            <a:r>
              <a:rPr lang="en-GB" sz="1200" dirty="0">
                <a:effectLst/>
                <a:latin typeface="Chalkboard" panose="03050602040202020205" pitchFamily="66" charset="77"/>
              </a:rPr>
              <a:t> represents control of a process</a:t>
            </a:r>
          </a:p>
          <a:p>
            <a:pPr marL="171450" indent="-171450">
              <a:buFontTx/>
              <a:buChar char="-"/>
            </a:pPr>
            <a:r>
              <a:rPr lang="en-GB" sz="1200" dirty="0">
                <a:latin typeface="Chalkboard" panose="03050602040202020205" pitchFamily="66" charset="77"/>
              </a:rPr>
              <a:t>The </a:t>
            </a:r>
            <a:r>
              <a:rPr lang="en-GB" sz="1200" b="1" dirty="0">
                <a:latin typeface="Chalkboard" panose="03050602040202020205" pitchFamily="66" charset="77"/>
              </a:rPr>
              <a:t>token</a:t>
            </a:r>
            <a:r>
              <a:rPr lang="en-GB" sz="1200" dirty="0">
                <a:latin typeface="Chalkboard" panose="03050602040202020205" pitchFamily="66" charset="77"/>
              </a:rPr>
              <a:t> represents state associated with</a:t>
            </a:r>
            <a:r>
              <a:rPr lang="en-GB" sz="1200" i="1" dirty="0">
                <a:effectLst/>
                <a:latin typeface="Chalkboard" panose="03050602040202020205" pitchFamily="66" charset="77"/>
              </a:rPr>
              <a:t> </a:t>
            </a:r>
            <a:r>
              <a:rPr lang="en-GB" sz="1200" dirty="0">
                <a:effectLst/>
                <a:latin typeface="Chalkboard" panose="03050602040202020205" pitchFamily="66" charset="77"/>
              </a:rPr>
              <a:t>an instance </a:t>
            </a:r>
          </a:p>
          <a:p>
            <a:pPr marL="171450" indent="-171450">
              <a:buFontTx/>
              <a:buChar char="-"/>
            </a:pPr>
            <a:r>
              <a:rPr lang="en-GB" sz="1200" dirty="0">
                <a:latin typeface="Chalkboard" panose="03050602040202020205" pitchFamily="66" charset="77"/>
              </a:rPr>
              <a:t>In implementation, generally a process orchestration lives within an address space i.e. is not distributed, either an embedded workflow or external process manager.</a:t>
            </a:r>
            <a:r>
              <a:rPr lang="en-GB" sz="1200" dirty="0">
                <a:effectLst/>
                <a:latin typeface="Chalkboard" panose="03050602040202020205" pitchFamily="66" charset="77"/>
              </a:rPr>
              <a:t> </a:t>
            </a:r>
            <a:endParaRPr lang="en-GB" sz="12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144</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317471" cy="276999"/>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Collaboration</a:t>
            </a:r>
            <a:r>
              <a:rPr lang="en-GB" sz="12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762361"/>
            <a:ext cx="7263871" cy="1384995"/>
          </a:xfrm>
          <a:prstGeom prst="rect">
            <a:avLst/>
          </a:prstGeom>
          <a:noFill/>
        </p:spPr>
        <p:txBody>
          <a:bodyPr wrap="square" rtlCol="0">
            <a:spAutoFit/>
          </a:bodyPr>
          <a:lstStyle/>
          <a:p>
            <a:r>
              <a:rPr lang="en-GB" sz="1200" dirty="0">
                <a:latin typeface="Chalkboard" panose="03050602040202020205" pitchFamily="66" charset="77"/>
              </a:rPr>
              <a:t>The message exchange between participants in a </a:t>
            </a:r>
            <a:r>
              <a:rPr lang="en-GB" sz="1200" b="1" dirty="0">
                <a:latin typeface="Chalkboard" panose="03050602040202020205" pitchFamily="66" charset="77"/>
              </a:rPr>
              <a:t>Collaboration</a:t>
            </a:r>
            <a:r>
              <a:rPr lang="en-GB" sz="1200" dirty="0">
                <a:latin typeface="Chalkboard" panose="03050602040202020205" pitchFamily="66" charset="77"/>
              </a:rPr>
              <a:t> is a </a:t>
            </a:r>
            <a:r>
              <a:rPr lang="en-GB" sz="1200" b="1" i="1" dirty="0">
                <a:latin typeface="Chalkboard" panose="03050602040202020205" pitchFamily="66" charset="77"/>
              </a:rPr>
              <a:t>Choreography</a:t>
            </a:r>
          </a:p>
          <a:p>
            <a:r>
              <a:rPr lang="en-GB" sz="12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200" dirty="0">
                <a:effectLst/>
                <a:latin typeface="Chalkboard" panose="03050602040202020205" pitchFamily="66" charset="77"/>
              </a:rPr>
              <a:t> or raised</a:t>
            </a:r>
          </a:p>
          <a:p>
            <a:r>
              <a:rPr lang="en-GB" sz="1200" dirty="0">
                <a:latin typeface="Chalkboard" panose="03050602040202020205" pitchFamily="66" charset="77"/>
              </a:rPr>
              <a:t>- But Processes react to what happens in the Choreography, no one owns it (it does not have its own tokens or state)</a:t>
            </a:r>
          </a:p>
          <a:p>
            <a:endParaRPr lang="en-GB" sz="1200" dirty="0">
              <a:latin typeface="Chalkboard" panose="03050602040202020205" pitchFamily="66" charset="77"/>
            </a:endParaRPr>
          </a:p>
          <a:p>
            <a:endParaRPr lang="en-GB" sz="1200" dirty="0">
              <a:latin typeface="Chalkboard" panose="03050602040202020205" pitchFamily="66" charset="77"/>
            </a:endParaRPr>
          </a:p>
        </p:txBody>
      </p:sp>
    </p:spTree>
    <p:extLst>
      <p:ext uri="{BB962C8B-B14F-4D97-AF65-F5344CB8AC3E}">
        <p14:creationId xmlns:p14="http://schemas.microsoft.com/office/powerpoint/2010/main" val="33052048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145</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375831" y="2540000"/>
            <a:ext cx="8310969" cy="1677035"/>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280160" y="79743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Choreography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between two different participants.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Choreography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Message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stCxn id="5" idx="2"/>
          </p:cNvCxnSpPr>
          <p:nvPr/>
        </p:nvCxnSpPr>
        <p:spPr>
          <a:xfrm flipH="1">
            <a:off x="4390292" y="144376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981200" y="4784586"/>
            <a:ext cx="5364480" cy="1200329"/>
          </a:xfrm>
          <a:prstGeom prst="rect">
            <a:avLst/>
          </a:prstGeom>
          <a:noFill/>
        </p:spPr>
        <p:txBody>
          <a:bodyPr wrap="square">
            <a:spAutoFit/>
          </a:bodyPr>
          <a:lstStyle/>
          <a:p>
            <a:r>
              <a:rPr lang="en-GB" sz="1200" dirty="0">
                <a:latin typeface="Chalkboard" panose="03050602040202020205" pitchFamily="66" charset="77"/>
              </a:rPr>
              <a:t>A Conversation is a logical association of messages that can all be correlated</a:t>
            </a:r>
          </a:p>
          <a:p>
            <a:r>
              <a:rPr lang="en-GB" sz="1200" dirty="0">
                <a:latin typeface="Chalkboard" panose="03050602040202020205" pitchFamily="66" charset="77"/>
              </a:rPr>
              <a:t>- Correlation Keys are used to associate messages that form part of the same Conversation</a:t>
            </a:r>
          </a:p>
          <a:p>
            <a:r>
              <a:rPr lang="en-GB" sz="1200" dirty="0">
                <a:latin typeface="Chalkboard" panose="03050602040202020205" pitchFamily="66" charset="77"/>
              </a:rPr>
              <a:t>- This may be existing message data</a:t>
            </a:r>
          </a:p>
          <a:p>
            <a:r>
              <a:rPr lang="en-GB" sz="12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146</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9" y="393015"/>
            <a:ext cx="5576782" cy="138499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Pool</a:t>
            </a:r>
            <a:r>
              <a:rPr lang="en-GB" sz="1200" dirty="0">
                <a:latin typeface="Chalkboard" panose="03050602040202020205" pitchFamily="66" charset="77"/>
              </a:rPr>
              <a:t> is  participant in a collaboration</a:t>
            </a:r>
          </a:p>
          <a:p>
            <a:r>
              <a:rPr lang="en-GB" sz="1200" dirty="0">
                <a:latin typeface="Chalkboard" panose="03050602040202020205" pitchFamily="66" charset="77"/>
              </a:rPr>
              <a:t> - A participant can be a role or an organization</a:t>
            </a:r>
          </a:p>
          <a:p>
            <a:pPr marL="171450" indent="-171450">
              <a:buFontTx/>
              <a:buChar char="-"/>
            </a:pPr>
            <a:r>
              <a:rPr lang="en-GB" sz="1200" dirty="0">
                <a:latin typeface="Chalkboard" panose="03050602040202020205" pitchFamily="66" charset="77"/>
              </a:rPr>
              <a:t>Not required for the Main Internal Pool =&gt; modeler's own organization</a:t>
            </a:r>
          </a:p>
          <a:p>
            <a:pPr marL="171450" indent="-171450">
              <a:buFontTx/>
              <a:buChar char="-"/>
            </a:pPr>
            <a:r>
              <a:rPr lang="en-GB" sz="1200" dirty="0">
                <a:latin typeface="Chalkboard" panose="03050602040202020205" pitchFamily="66" charset="77"/>
              </a:rPr>
              <a:t>Required for other organization's processes</a:t>
            </a:r>
          </a:p>
          <a:p>
            <a:pPr marL="171450" indent="-171450">
              <a:buFontTx/>
              <a:buChar char="-"/>
            </a:pPr>
            <a:r>
              <a:rPr lang="en-GB" sz="1200" dirty="0">
                <a:latin typeface="Chalkboard" panose="03050602040202020205" pitchFamily="66" charset="77"/>
              </a:rPr>
              <a:t>A Lane distinguishes sequences of Activities in the Pool</a:t>
            </a:r>
          </a:p>
          <a:p>
            <a:pPr marL="171450" indent="-171450">
              <a:buFontTx/>
              <a:buChar char="-"/>
            </a:pPr>
            <a:r>
              <a:rPr lang="en-GB" sz="1200" dirty="0">
                <a:latin typeface="Chalkboard" panose="03050602040202020205" pitchFamily="66" charset="77"/>
              </a:rPr>
              <a:t>White Box - can see process; Black Box - cannot see process</a:t>
            </a:r>
          </a:p>
          <a:p>
            <a:pPr marL="171450" indent="-171450">
              <a:buFontTx/>
              <a:buChar char="-"/>
            </a:pPr>
            <a:r>
              <a:rPr lang="en-GB" sz="12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399050" y="1778010"/>
            <a:ext cx="1172950" cy="650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399050" y="1778010"/>
            <a:ext cx="1172950" cy="2987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147</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BA1F3-A261-3790-9806-89F456CAD0B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A00D2C-BA5C-A1C8-15FB-7E9BFB694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7FB12FD-862F-A2EC-B92D-8A80B63B2EA0}"/>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Process Automation</a:t>
            </a:r>
          </a:p>
        </p:txBody>
      </p:sp>
      <p:sp>
        <p:nvSpPr>
          <p:cNvPr id="12" name="Rectangle 11">
            <a:extLst>
              <a:ext uri="{FF2B5EF4-FFF2-40B4-BE49-F238E27FC236}">
                <a16:creationId xmlns:a16="http://schemas.microsoft.com/office/drawing/2014/main" id="{A30D9469-CF67-93FB-44FD-499EAACFC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C38942D-6F06-F6A1-5D05-7EC0CD530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6085B3-60EE-9D6E-AB2B-3091735BB40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148</a:t>
            </a:fld>
            <a:endParaRPr lang="en-US"/>
          </a:p>
        </p:txBody>
      </p:sp>
    </p:spTree>
    <p:extLst>
      <p:ext uri="{BB962C8B-B14F-4D97-AF65-F5344CB8AC3E}">
        <p14:creationId xmlns:p14="http://schemas.microsoft.com/office/powerpoint/2010/main" val="8166469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FA3E70-5141-C82C-67D2-840D4522ED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F86B4D6-A0B2-0025-CB86-3AD29421025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000" kern="1200" dirty="0">
                <a:solidFill>
                  <a:schemeClr val="tx1"/>
                </a:solidFill>
                <a:latin typeface="+mj-lt"/>
                <a:ea typeface="+mj-ea"/>
                <a:cs typeface="+mj-cs"/>
              </a:rPr>
              <a:t>Orchestration is Command, Choreography is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93CC4F9-5FAE-6AA5-42D0-D6E760E2ADF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149</a:t>
            </a:fld>
            <a:endParaRPr lang="en-US">
              <a:solidFill>
                <a:schemeClr val="tx1">
                  <a:lumMod val="50000"/>
                  <a:lumOff val="50000"/>
                </a:schemeClr>
              </a:solidFill>
            </a:endParaRPr>
          </a:p>
        </p:txBody>
      </p:sp>
    </p:spTree>
    <p:extLst>
      <p:ext uri="{BB962C8B-B14F-4D97-AF65-F5344CB8AC3E}">
        <p14:creationId xmlns:p14="http://schemas.microsoft.com/office/powerpoint/2010/main" val="2999338138"/>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C36BA8-7602-AA62-443A-9AF98D41AA10}"/>
              </a:ext>
            </a:extLst>
          </p:cNvPr>
          <p:cNvPicPr>
            <a:picLocks noChangeAspect="1"/>
          </p:cNvPicPr>
          <p:nvPr/>
        </p:nvPicPr>
        <p:blipFill>
          <a:blip r:embed="rId2"/>
          <a:stretch>
            <a:fillRect/>
          </a:stretch>
        </p:blipFill>
        <p:spPr>
          <a:xfrm>
            <a:off x="482600" y="1220725"/>
            <a:ext cx="8178799" cy="4416549"/>
          </a:xfrm>
          <a:prstGeom prst="rect">
            <a:avLst/>
          </a:prstGeom>
        </p:spPr>
      </p:pic>
      <p:sp>
        <p:nvSpPr>
          <p:cNvPr id="2" name="Slide Number Placeholder 1">
            <a:extLst>
              <a:ext uri="{FF2B5EF4-FFF2-40B4-BE49-F238E27FC236}">
                <a16:creationId xmlns:a16="http://schemas.microsoft.com/office/drawing/2014/main" id="{04920D5A-B7B1-43DC-A815-FE612DFD4D9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150</a:t>
            </a:fld>
            <a:endParaRPr lang="en-US"/>
          </a:p>
        </p:txBody>
      </p:sp>
      <p:sp>
        <p:nvSpPr>
          <p:cNvPr id="6" name="TextBox 5">
            <a:extLst>
              <a:ext uri="{FF2B5EF4-FFF2-40B4-BE49-F238E27FC236}">
                <a16:creationId xmlns:a16="http://schemas.microsoft.com/office/drawing/2014/main" id="{C5DBFF9A-8D50-A5D7-7BA7-21C35E341A7E}"/>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19396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product&#10;&#10;Description automatically generated">
            <a:extLst>
              <a:ext uri="{FF2B5EF4-FFF2-40B4-BE49-F238E27FC236}">
                <a16:creationId xmlns:a16="http://schemas.microsoft.com/office/drawing/2014/main" id="{CE4D4615-05B0-7F07-6DB4-D73C228D0B8A}"/>
              </a:ext>
            </a:extLst>
          </p:cNvPr>
          <p:cNvPicPr>
            <a:picLocks noChangeAspect="1"/>
          </p:cNvPicPr>
          <p:nvPr/>
        </p:nvPicPr>
        <p:blipFill>
          <a:blip r:embed="rId2"/>
          <a:stretch>
            <a:fillRect/>
          </a:stretch>
        </p:blipFill>
        <p:spPr>
          <a:xfrm>
            <a:off x="482600" y="1108266"/>
            <a:ext cx="8178799" cy="4641467"/>
          </a:xfrm>
          <a:prstGeom prst="rect">
            <a:avLst/>
          </a:prstGeom>
        </p:spPr>
      </p:pic>
      <p:sp>
        <p:nvSpPr>
          <p:cNvPr id="2" name="Slide Number Placeholder 1">
            <a:extLst>
              <a:ext uri="{FF2B5EF4-FFF2-40B4-BE49-F238E27FC236}">
                <a16:creationId xmlns:a16="http://schemas.microsoft.com/office/drawing/2014/main" id="{B526F5EC-2572-8983-99BD-F913D49950A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151</a:t>
            </a:fld>
            <a:endParaRPr lang="en-US"/>
          </a:p>
        </p:txBody>
      </p:sp>
      <p:sp>
        <p:nvSpPr>
          <p:cNvPr id="5" name="TextBox 4">
            <a:extLst>
              <a:ext uri="{FF2B5EF4-FFF2-40B4-BE49-F238E27FC236}">
                <a16:creationId xmlns:a16="http://schemas.microsoft.com/office/drawing/2014/main" id="{2FFC15C3-653B-124A-3B76-E24A9F6A263B}"/>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99963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1C1F3F-9DA0-879B-1CB7-F2A73704A63B}"/>
              </a:ext>
            </a:extLst>
          </p:cNvPr>
          <p:cNvSpPr txBox="1"/>
          <p:nvPr/>
        </p:nvSpPr>
        <p:spPr>
          <a:xfrm>
            <a:off x="480060" y="2706624"/>
            <a:ext cx="5170932" cy="3483864"/>
          </a:xfrm>
          <a:prstGeom prst="rect">
            <a:avLst/>
          </a:prstGeom>
        </p:spPr>
        <p:txBody>
          <a:bodyPr vert="horz" lIns="91440" tIns="45720" rIns="91440" bIns="45720" rtlCol="0">
            <a:normAutofit/>
          </a:bodyPr>
          <a:lstStyle/>
          <a:p>
            <a:pPr defTabSz="914400">
              <a:lnSpc>
                <a:spcPct val="90000"/>
              </a:lnSpc>
              <a:spcAft>
                <a:spcPts val="600"/>
              </a:spcAft>
            </a:pPr>
            <a:r>
              <a:rPr lang="en-US" sz="1900" dirty="0"/>
              <a:t>The events vs commands distinction is illusory here. </a:t>
            </a:r>
          </a:p>
          <a:p>
            <a:pPr defTabSz="914400">
              <a:lnSpc>
                <a:spcPct val="90000"/>
              </a:lnSpc>
              <a:spcAft>
                <a:spcPts val="600"/>
              </a:spcAft>
            </a:pPr>
            <a:endParaRPr lang="en-US" sz="1900" dirty="0"/>
          </a:p>
          <a:p>
            <a:pPr defTabSz="914400">
              <a:lnSpc>
                <a:spcPct val="90000"/>
              </a:lnSpc>
              <a:spcAft>
                <a:spcPts val="600"/>
              </a:spcAft>
            </a:pPr>
            <a:r>
              <a:rPr lang="en-US" sz="1900" dirty="0"/>
              <a:t>In both cases, we send messages. </a:t>
            </a:r>
          </a:p>
          <a:p>
            <a:pPr defTabSz="914400">
              <a:lnSpc>
                <a:spcPct val="90000"/>
              </a:lnSpc>
              <a:spcAft>
                <a:spcPts val="600"/>
              </a:spcAft>
            </a:pPr>
            <a:endParaRPr lang="en-US" sz="1900" dirty="0"/>
          </a:p>
          <a:p>
            <a:pPr defTabSz="914400">
              <a:lnSpc>
                <a:spcPct val="90000"/>
              </a:lnSpc>
              <a:spcAft>
                <a:spcPts val="600"/>
              </a:spcAft>
            </a:pPr>
            <a:r>
              <a:rPr lang="en-US" sz="1900" dirty="0"/>
              <a:t>What we need in either case is that any saga/workflow management happens in an orchestration – the interaction between the components is always a choreography. </a:t>
            </a:r>
          </a:p>
          <a:p>
            <a:pPr defTabSz="914400">
              <a:lnSpc>
                <a:spcPct val="90000"/>
              </a:lnSpc>
              <a:spcAft>
                <a:spcPts val="600"/>
              </a:spcAft>
            </a:pPr>
            <a:endParaRPr lang="en-US" sz="1900" dirty="0"/>
          </a:p>
          <a:p>
            <a:pPr defTabSz="914400">
              <a:lnSpc>
                <a:spcPct val="90000"/>
              </a:lnSpc>
              <a:spcAft>
                <a:spcPts val="600"/>
              </a:spcAft>
            </a:pPr>
            <a:r>
              <a:rPr lang="en-US" sz="1900" dirty="0"/>
              <a:t>Unmanaged, will not give us a transaction.</a:t>
            </a:r>
          </a:p>
        </p:txBody>
      </p:sp>
      <p:pic>
        <p:nvPicPr>
          <p:cNvPr id="8" name="Picture 7" descr="A diagram of a diagram of a structure&#10;&#10;Description automatically generated with medium confidence">
            <a:extLst>
              <a:ext uri="{FF2B5EF4-FFF2-40B4-BE49-F238E27FC236}">
                <a16:creationId xmlns:a16="http://schemas.microsoft.com/office/drawing/2014/main" id="{BDD6AE61-AA8F-F54E-B9E7-50123F9DAA02}"/>
              </a:ext>
            </a:extLst>
          </p:cNvPr>
          <p:cNvPicPr>
            <a:picLocks noChangeAspect="1"/>
          </p:cNvPicPr>
          <p:nvPr/>
        </p:nvPicPr>
        <p:blipFill>
          <a:blip r:embed="rId2"/>
          <a:stretch>
            <a:fillRect/>
          </a:stretch>
        </p:blipFill>
        <p:spPr>
          <a:xfrm>
            <a:off x="6258459" y="329184"/>
            <a:ext cx="2057401" cy="3082250"/>
          </a:xfrm>
          <a:prstGeom prst="rect">
            <a:avLst/>
          </a:prstGeom>
        </p:spPr>
      </p:pic>
      <p:pic>
        <p:nvPicPr>
          <p:cNvPr id="10" name="Picture 9" descr="A diagram of a diagram of a diagram&#10;&#10;Description automatically generated">
            <a:extLst>
              <a:ext uri="{FF2B5EF4-FFF2-40B4-BE49-F238E27FC236}">
                <a16:creationId xmlns:a16="http://schemas.microsoft.com/office/drawing/2014/main" id="{AB77ACF9-7DEF-F704-43AC-2DAEB325417A}"/>
              </a:ext>
            </a:extLst>
          </p:cNvPr>
          <p:cNvPicPr>
            <a:picLocks noChangeAspect="1"/>
          </p:cNvPicPr>
          <p:nvPr/>
        </p:nvPicPr>
        <p:blipFill>
          <a:blip r:embed="rId3"/>
          <a:stretch>
            <a:fillRect/>
          </a:stretch>
        </p:blipFill>
        <p:spPr>
          <a:xfrm>
            <a:off x="6631937" y="3848100"/>
            <a:ext cx="1691174" cy="2407365"/>
          </a:xfrm>
          <a:prstGeom prst="rect">
            <a:avLst/>
          </a:prstGeom>
        </p:spPr>
      </p:pic>
      <p:sp>
        <p:nvSpPr>
          <p:cNvPr id="2" name="Slide Number Placeholder 1">
            <a:extLst>
              <a:ext uri="{FF2B5EF4-FFF2-40B4-BE49-F238E27FC236}">
                <a16:creationId xmlns:a16="http://schemas.microsoft.com/office/drawing/2014/main" id="{D495721F-A567-AE22-F228-8268EE61FDB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152</a:t>
            </a:fld>
            <a:endParaRPr lang="en-US"/>
          </a:p>
        </p:txBody>
      </p:sp>
    </p:spTree>
    <p:extLst>
      <p:ext uri="{BB962C8B-B14F-4D97-AF65-F5344CB8AC3E}">
        <p14:creationId xmlns:p14="http://schemas.microsoft.com/office/powerpoint/2010/main" val="28565856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C96B0-36FE-929B-2CD3-01EB500E204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50D43F6B-F3A9-0911-DBDA-D3BF935E0A1D}"/>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500" kern="1200" dirty="0">
                <a:solidFill>
                  <a:schemeClr val="tx1"/>
                </a:solidFill>
                <a:latin typeface="Chalkboard" panose="03050602040202020205" pitchFamily="66" charset="77"/>
              </a:rPr>
              <a:t>Turn Taking – Embedded Workflows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44026DF-C38D-3472-BE2C-016E24DE047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153</a:t>
            </a:fld>
            <a:endParaRPr lang="en-US">
              <a:solidFill>
                <a:schemeClr val="tx1">
                  <a:lumMod val="50000"/>
                  <a:lumOff val="50000"/>
                </a:schemeClr>
              </a:solidFill>
            </a:endParaRPr>
          </a:p>
        </p:txBody>
      </p:sp>
    </p:spTree>
    <p:extLst>
      <p:ext uri="{BB962C8B-B14F-4D97-AF65-F5344CB8AC3E}">
        <p14:creationId xmlns:p14="http://schemas.microsoft.com/office/powerpoint/2010/main" val="23782488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21C4B730-9780-17A0-244A-D50E8ADD232F}"/>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Embedded Workflows: Activities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154</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32294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32294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31353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40074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63480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77683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57956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33429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79FC-0484-A257-A1B7-FF30803170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553AB-55FC-868D-3081-7928CA5281AC}"/>
              </a:ext>
            </a:extLst>
          </p:cNvPr>
          <p:cNvSpPr>
            <a:spLocks noGrp="1"/>
          </p:cNvSpPr>
          <p:nvPr>
            <p:ph type="sldNum" sz="quarter" idx="12"/>
          </p:nvPr>
        </p:nvSpPr>
        <p:spPr/>
        <p:txBody>
          <a:bodyPr/>
          <a:lstStyle/>
          <a:p>
            <a:fld id="{867D4A06-35AE-BD4A-84A9-613A26F3D41D}" type="slidenum">
              <a:rPr lang="en-US" smtClean="0"/>
              <a:pPr/>
              <a:t>155</a:t>
            </a:fld>
            <a:endParaRPr lang="en-US"/>
          </a:p>
        </p:txBody>
      </p:sp>
      <p:sp>
        <p:nvSpPr>
          <p:cNvPr id="3" name="Google Shape;104;p25">
            <a:extLst>
              <a:ext uri="{FF2B5EF4-FFF2-40B4-BE49-F238E27FC236}">
                <a16:creationId xmlns:a16="http://schemas.microsoft.com/office/drawing/2014/main" id="{BA3EF886-412C-F2BB-EDE7-1B79E7D220E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Workflows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7E6A86D-D18A-CE9C-F7AA-C4F5E903EF6D}"/>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286B6013-3458-4C26-3A1F-7919524DB4C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A04C9A-70B4-5B83-85B6-610A7CF3D36B}"/>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E425709E-0411-9862-70E5-9B32D208A969}"/>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E5D4EF1-6F30-3019-0786-E822791C0A91}"/>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8A38FCF6-482E-8F13-E6FB-5365011AD33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701BBF3-758B-E899-8D37-8E4E50E9E501}"/>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2B42581-A415-3EDF-B6D4-58D6D8A2103A}"/>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2F9134E-3EB6-E71F-8D0D-186D0F6B9A11}"/>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0B2EFE6-AAFD-D1F2-A56D-7A10514B18BC}"/>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83ABBC9-F50B-B963-4E0F-D5E799C535CC}"/>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1B6E416-3632-0073-4E6C-87DD00BC191A}"/>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60BBAB1-62D1-8930-EDBB-AF465D7C6086}"/>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F97A1F-F08A-F2AF-FE78-A82738FEA581}"/>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E152BD26-A7FF-BBF9-CB01-2F14CF3583C7}"/>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E5B6164-BCE3-5F65-8396-FDF1C2D4287A}"/>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509ACC-F1C3-FDE8-07B9-94888D7E6F7C}"/>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1E42B2-80AF-B16E-0B61-E90A1CF53C1E}"/>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AC79A1-D0F7-02EA-228A-01ED3E792BDD}"/>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1299F7-E701-929D-2D95-8748DA8E8ED2}"/>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1DF9EFB8-C78B-42D0-D506-3BACD43A13FF}"/>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E08B498-483F-48CC-5AD1-E9F6BBC9005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26C1150-6CAF-474C-7273-DDD61FD380C8}"/>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03E2472F-FD0A-AB76-582A-720813BF3A4C}"/>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4A94C5E3-997F-895F-DCD7-2E37EE7BFA29}"/>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E25FE2E-0305-8C61-24C3-520EE31BE90E}"/>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96B471D-BFB0-BC4A-CFB3-3D3B948F2BCD}"/>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2B34994-85DD-E1BA-A96F-E2EECDEEE043}"/>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FBFEE2-5D20-C312-C938-E09801B3305F}"/>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9A41B0A-9265-AC69-CF5E-64A33CE4715E}"/>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Events for Facts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9BAEB7E6-8BAD-B144-53E1-611F81830109}"/>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64B561-9C81-3803-E6F1-07EA728A3C8D}"/>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for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B0855B5D-57D4-47FC-6913-6B08AD116500}"/>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5F4658D-9564-0DB1-7984-8ECF808C251A}"/>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 </a:t>
            </a:r>
            <a:r>
              <a:rPr lang="en-GB" sz="1600" dirty="0">
                <a:latin typeface="Chalkboard" panose="03050602040202020205" pitchFamily="66" charset="77"/>
              </a:rPr>
              <a:t>each component knows how to run its own work – happy path and failure path. The component has a dialog with other components; the choreography is the collaboration among the actors.</a:t>
            </a:r>
          </a:p>
        </p:txBody>
      </p:sp>
    </p:spTree>
    <p:extLst>
      <p:ext uri="{BB962C8B-B14F-4D97-AF65-F5344CB8AC3E}">
        <p14:creationId xmlns:p14="http://schemas.microsoft.com/office/powerpoint/2010/main" val="40951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3B0E2-2CA6-6DCE-41D1-183E069F9D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E4DAB1-382D-7E17-CF89-5D5443D00FF9}"/>
              </a:ext>
            </a:extLst>
          </p:cNvPr>
          <p:cNvSpPr>
            <a:spLocks noGrp="1"/>
          </p:cNvSpPr>
          <p:nvPr>
            <p:ph type="sldNum" sz="quarter" idx="12"/>
          </p:nvPr>
        </p:nvSpPr>
        <p:spPr/>
        <p:txBody>
          <a:bodyPr/>
          <a:lstStyle/>
          <a:p>
            <a:fld id="{867D4A06-35AE-BD4A-84A9-613A26F3D41D}" type="slidenum">
              <a:rPr lang="en-US" smtClean="0"/>
              <a:pPr/>
              <a:t>156</a:t>
            </a:fld>
            <a:endParaRPr lang="en-US"/>
          </a:p>
        </p:txBody>
      </p:sp>
      <p:sp>
        <p:nvSpPr>
          <p:cNvPr id="3" name="Google Shape;104;p25">
            <a:extLst>
              <a:ext uri="{FF2B5EF4-FFF2-40B4-BE49-F238E27FC236}">
                <a16:creationId xmlns:a16="http://schemas.microsoft.com/office/drawing/2014/main" id="{30DD8A25-55AB-07F2-BBD1-9837EAE52C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22690FB0-7583-7F9A-52BA-F88E9AB16B6D}"/>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B4930F3-18CB-9ABE-CB97-64630AF58E45}"/>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AE077-8D36-5B13-3065-DF99A1D28F3D}"/>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B335271-1184-5349-5280-3FD777268861}"/>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C34F374-84E4-9E80-268E-1A89F7B8967E}"/>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A4755F9-5353-D269-490E-B56C77B12243}"/>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42942565-6AD0-5743-6C69-8E1E17E9C659}"/>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01AE2C3-C492-FE9C-0BF8-42E738C6ADA5}"/>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03305E5-2BED-561C-1731-B29919ACDB0E}"/>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B312D8D-4C12-3D9E-4FBA-EDAB3924B51F}"/>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D3EC0D9-5D68-C04E-AFD1-043E861FB108}"/>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D46A5CB8-F274-BF2C-A25F-9C6AEF59DE11}"/>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1D24CF4-EB27-C936-777E-1AC14B1932C9}"/>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6AE70F-54E1-D22E-0ACB-82C5C4726C09}"/>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887AE817-8985-8A2F-68B4-3377363CAA14}"/>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B05876-7674-05DA-09CD-6819BEC839C5}"/>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9AC10A9D-BCD9-6A3A-B634-F1E63CA9812B}"/>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12971D-6C5F-7C31-E26A-2DF7BA39370B}"/>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F50AEF-991D-22F2-A1D1-8897126AE31F}"/>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69EA278-A3B8-0629-B5EB-EF5927530E0E}"/>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873B082-7664-AF87-B51A-A4C18685350A}"/>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cxnSp>
        <p:nvCxnSpPr>
          <p:cNvPr id="19" name="Straight Arrow Connector 18">
            <a:extLst>
              <a:ext uri="{FF2B5EF4-FFF2-40B4-BE49-F238E27FC236}">
                <a16:creationId xmlns:a16="http://schemas.microsoft.com/office/drawing/2014/main" id="{96637677-E680-FEF3-C96D-675CE1DB9031}"/>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E51598-C8CB-CF26-260B-C9862BBCC9AC}"/>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A12BE2CA-5E72-C81A-763B-C0AD782C6F5E}"/>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896803D8-8EA3-6AFE-1538-1D76D05BB5E7}"/>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369A50-3B90-5F35-7BF0-6F9D4FE9EB82}"/>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037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2162B-DD79-4068-AA7C-B2329F2903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CBB81-E8F3-DD3C-B8B5-AA6EDEBEF140}"/>
              </a:ext>
            </a:extLst>
          </p:cNvPr>
          <p:cNvSpPr>
            <a:spLocks noGrp="1"/>
          </p:cNvSpPr>
          <p:nvPr>
            <p:ph type="sldNum" sz="quarter" idx="12"/>
          </p:nvPr>
        </p:nvSpPr>
        <p:spPr/>
        <p:txBody>
          <a:bodyPr/>
          <a:lstStyle/>
          <a:p>
            <a:fld id="{867D4A06-35AE-BD4A-84A9-613A26F3D41D}" type="slidenum">
              <a:rPr lang="en-US" smtClean="0"/>
              <a:pPr/>
              <a:t>157</a:t>
            </a:fld>
            <a:endParaRPr lang="en-US"/>
          </a:p>
        </p:txBody>
      </p:sp>
      <p:sp>
        <p:nvSpPr>
          <p:cNvPr id="3" name="Google Shape;104;p25">
            <a:extLst>
              <a:ext uri="{FF2B5EF4-FFF2-40B4-BE49-F238E27FC236}">
                <a16:creationId xmlns:a16="http://schemas.microsoft.com/office/drawing/2014/main" id="{781FD05C-B7C6-8D26-591B-E6FC1CBBDD4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6D9E5417-B4DF-A482-D78E-3E491D4128C0}"/>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1FEE4667-EE2C-4BA9-7BD4-9383535B592B}"/>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3F0951-9567-5596-06C2-BC50C0E72BAF}"/>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784839C-4508-7EE1-1263-57166E7BD90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A0B1E08-7E72-093E-5150-E478934D8427}"/>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8F370C-F31A-5590-CBC0-8B745756F6BA}"/>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7B05DDD9-8DC9-0255-5793-015B517BB064}"/>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B00E77F3-FA56-1AF8-5371-54003A308AA4}"/>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E6C51FB-3336-A03E-35C4-68693EBCB782}"/>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F4F7C498-C9C1-F65E-6B31-54D24CCDE07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51719E1-ABF8-5213-EB92-DDB5DA4181EB}"/>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194F2DC-D665-ED8F-3D65-E3BF0C4D9678}"/>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1F268DDE-07B2-A503-4F85-398C2AEFC45B}"/>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4E5BE7-F0B8-AA4A-F985-DCA97773370C}"/>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5E6A1CEA-1826-CA87-BD63-2EF943425E4D}"/>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4DFA409D-95FF-5493-ED08-BDDCCB993CCB}"/>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536871-9711-9B73-7BAF-E4AFBC8856E9}"/>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D2E3C3C-852F-4BFB-F200-898903C3AD2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5BCDB5-4F17-C44D-3337-DD00F069C82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A3094A-FBDC-5F9B-366A-84294B622F63}"/>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5C19CA3C-513C-B4F6-84C1-6DCC6919ED5D}"/>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0BE79CD-55E0-6870-9025-613EF78DA405}"/>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24D0C583-0D79-A336-A397-D771FE33098C}"/>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D7BFDEF-0BC0-275F-87D5-AAB290020112}"/>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D6FA74BB-9030-D6C2-934C-20D7660EBFF5}"/>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D936173-6786-9DA6-F5D3-C6504C678A7F}"/>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F9C312F-8605-432B-3BC9-E20704A6D7A0}"/>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E549DB9-B008-5934-9075-2C1B5DF8CCD2}"/>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5F3F037-770D-D12C-9778-D9D2B56989F6}"/>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FD99EA33-B361-73BF-FCC1-BF522101D63A}"/>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behaviour requires altering multiple components; no central control to understand flow</a:t>
            </a:r>
          </a:p>
        </p:txBody>
      </p:sp>
    </p:spTree>
    <p:extLst>
      <p:ext uri="{BB962C8B-B14F-4D97-AF65-F5344CB8AC3E}">
        <p14:creationId xmlns:p14="http://schemas.microsoft.com/office/powerpoint/2010/main" val="26692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6B75DE-7D74-70A9-530A-95B3CC9139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E8A66F7-EE29-518A-D9B0-650F87A18189}"/>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Chalkboard" panose="03050602040202020205" pitchFamily="66" charset="77"/>
              </a:rPr>
              <a:t>Process Manager - Central Workflow Engine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CD72344-C779-408A-63D3-155D7A8AB7C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158</a:t>
            </a:fld>
            <a:endParaRPr lang="en-US">
              <a:solidFill>
                <a:schemeClr val="tx1">
                  <a:lumMod val="50000"/>
                  <a:lumOff val="50000"/>
                </a:schemeClr>
              </a:solidFill>
            </a:endParaRPr>
          </a:p>
        </p:txBody>
      </p:sp>
    </p:spTree>
    <p:extLst>
      <p:ext uri="{BB962C8B-B14F-4D97-AF65-F5344CB8AC3E}">
        <p14:creationId xmlns:p14="http://schemas.microsoft.com/office/powerpoint/2010/main" val="19334535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1993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159</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296726"/>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21918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28345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232454"/>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296726"/>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24466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3089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1957388"/>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3285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817893"/>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355282"/>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66197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4788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197037"/>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240199"/>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14379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1290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1546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016173"/>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228176"/>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649266"/>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65934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1889356"/>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131378"/>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1868763"/>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110785"/>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6857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6575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03009" y="4166846"/>
            <a:ext cx="7183120" cy="1077218"/>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The process manager runs the process (sequence flow). Typically it uses glue code to call individual services to carry out work. Knowledge of our workflows is centralized within the process manager; each component only needs to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Less Choreography</a:t>
            </a:r>
            <a:r>
              <a:rPr lang="en-GB" sz="1600" dirty="0">
                <a:latin typeface="Chalkboard" panose="03050602040202020205" pitchFamily="66" charset="77"/>
              </a:rPr>
              <a:t>: although we should beware a mono-process, we may find that we have less choreography, as collaboration between participants is handled in the process manager’s flow. </a:t>
            </a:r>
          </a:p>
        </p:txBody>
      </p:sp>
    </p:spTree>
    <p:extLst>
      <p:ext uri="{BB962C8B-B14F-4D97-AF65-F5344CB8AC3E}">
        <p14:creationId xmlns:p14="http://schemas.microsoft.com/office/powerpoint/2010/main" val="13136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160</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Central Workflow Engine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077218"/>
          </a:xfrm>
          <a:prstGeom prst="rect">
            <a:avLst/>
          </a:prstGeom>
          <a:noFill/>
        </p:spPr>
        <p:txBody>
          <a:bodyPr wrap="square" rtlCol="0">
            <a:spAutoFit/>
          </a:bodyPr>
          <a:lstStyle/>
          <a:p>
            <a:r>
              <a:rPr lang="en-GB" sz="1600" b="1" dirty="0">
                <a:latin typeface="Chalkboard" panose="03050602040202020205" pitchFamily="66" charset="77"/>
              </a:rPr>
              <a:t>Orchestration</a:t>
            </a:r>
            <a:r>
              <a:rPr lang="en-GB" sz="1600" dirty="0">
                <a:latin typeface="Chalkboard" panose="03050602040202020205" pitchFamily="66" charset="77"/>
              </a:rPr>
              <a:t>: propagate errors back up to the workflow engine, which triggers the error path on the flow, sending rollback messages. This provides a reliable model for flowing an error – I know that we will reverse the actions taken. </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4E73C-726F-D1C0-12E0-ACEFF9B3CD37}"/>
              </a:ext>
            </a:extLst>
          </p:cNvPr>
          <p:cNvSpPr txBox="1"/>
          <p:nvPr/>
        </p:nvSpPr>
        <p:spPr>
          <a:xfrm>
            <a:off x="894545" y="5433604"/>
            <a:ext cx="6873162" cy="523220"/>
          </a:xfrm>
          <a:prstGeom prst="rect">
            <a:avLst/>
          </a:prstGeom>
          <a:noFill/>
        </p:spPr>
        <p:txBody>
          <a:bodyPr wrap="square">
            <a:spAutoFit/>
          </a:bodyPr>
          <a:lstStyle/>
          <a:p>
            <a:r>
              <a:rPr lang="en-GB" sz="1400" b="1" dirty="0">
                <a:latin typeface="Chalkboard" panose="03050602040202020205" pitchFamily="66" charset="77"/>
              </a:rPr>
              <a:t>Centralization</a:t>
            </a:r>
            <a:r>
              <a:rPr lang="en-GB" sz="1400" dirty="0">
                <a:latin typeface="Chalkboard" panose="03050602040202020205" pitchFamily="66" charset="77"/>
              </a:rPr>
              <a:t>: Because we may have less choreography, we have far more control over rollback</a:t>
            </a:r>
            <a:endParaRPr lang="en-GB" sz="1400" dirty="0"/>
          </a:p>
        </p:txBody>
      </p:sp>
    </p:spTree>
    <p:extLst>
      <p:ext uri="{BB962C8B-B14F-4D97-AF65-F5344CB8AC3E}">
        <p14:creationId xmlns:p14="http://schemas.microsoft.com/office/powerpoint/2010/main" val="24816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just altering it in the process manager; central control provides understanding of flow. </a:t>
            </a:r>
          </a:p>
        </p:txBody>
      </p:sp>
      <p:sp>
        <p:nvSpPr>
          <p:cNvPr id="4" name="TextBox 3">
            <a:extLst>
              <a:ext uri="{FF2B5EF4-FFF2-40B4-BE49-F238E27FC236}">
                <a16:creationId xmlns:a16="http://schemas.microsoft.com/office/drawing/2014/main" id="{FC8C01B3-B003-B336-9FBC-525DBE42A465}"/>
              </a:ext>
            </a:extLst>
          </p:cNvPr>
          <p:cNvSpPr txBox="1"/>
          <p:nvPr/>
        </p:nvSpPr>
        <p:spPr>
          <a:xfrm>
            <a:off x="980440" y="5508175"/>
            <a:ext cx="7183120" cy="830997"/>
          </a:xfrm>
          <a:prstGeom prst="rect">
            <a:avLst/>
          </a:prstGeom>
          <a:noFill/>
        </p:spPr>
        <p:txBody>
          <a:bodyPr wrap="square" rtlCol="0">
            <a:spAutoFit/>
          </a:bodyPr>
          <a:lstStyle/>
          <a:p>
            <a:r>
              <a:rPr lang="en-GB" sz="1600" b="1" dirty="0">
                <a:latin typeface="Chalkboard" panose="03050602040202020205" pitchFamily="66" charset="77"/>
              </a:rPr>
              <a:t>Mono-process</a:t>
            </a:r>
            <a:r>
              <a:rPr lang="en-GB" sz="1600" dirty="0">
                <a:latin typeface="Chalkboard" panose="03050602040202020205" pitchFamily="66" charset="77"/>
              </a:rPr>
              <a:t>: A risk that instead of modelling many smaller processes, with choreography between them, we model everything as one big process, because we can.</a:t>
            </a:r>
          </a:p>
        </p:txBody>
      </p:sp>
    </p:spTree>
    <p:extLst>
      <p:ext uri="{BB962C8B-B14F-4D97-AF65-F5344CB8AC3E}">
        <p14:creationId xmlns:p14="http://schemas.microsoft.com/office/powerpoint/2010/main" val="30322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EC7A9-BF79-2580-D7A0-6FE353CFE2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99E4CF1-2CE9-B7E0-D819-5D0F091C518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Routing Slip</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CB15261-8429-E836-5990-DD73A81BD84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162</a:t>
            </a:fld>
            <a:endParaRPr lang="en-US">
              <a:solidFill>
                <a:schemeClr val="tx1">
                  <a:lumMod val="50000"/>
                  <a:lumOff val="50000"/>
                </a:schemeClr>
              </a:solidFill>
            </a:endParaRPr>
          </a:p>
        </p:txBody>
      </p:sp>
    </p:spTree>
    <p:extLst>
      <p:ext uri="{BB962C8B-B14F-4D97-AF65-F5344CB8AC3E}">
        <p14:creationId xmlns:p14="http://schemas.microsoft.com/office/powerpoint/2010/main" val="3054578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71A1-C1CF-655D-B8F6-482D4027C36C}"/>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9EC4FBD2-382C-3317-48E4-2D6D3A565760}"/>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5F1CEF09-084A-3AC6-FA2B-F1D00DEBCAD7}"/>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D5F63F9-6661-BE87-30A5-5E5AEAC2E2CB}"/>
              </a:ext>
            </a:extLst>
          </p:cNvPr>
          <p:cNvSpPr>
            <a:spLocks noGrp="1"/>
          </p:cNvSpPr>
          <p:nvPr>
            <p:ph type="sldNum" sz="quarter" idx="12"/>
          </p:nvPr>
        </p:nvSpPr>
        <p:spPr/>
        <p:txBody>
          <a:bodyPr/>
          <a:lstStyle/>
          <a:p>
            <a:fld id="{53C7D256-7CB4-8D4B-B359-120D79D46DFF}" type="slidenum">
              <a:rPr lang="en-US" smtClean="0"/>
              <a:t>163</a:t>
            </a:fld>
            <a:endParaRPr lang="en-US"/>
          </a:p>
        </p:txBody>
      </p:sp>
      <p:sp>
        <p:nvSpPr>
          <p:cNvPr id="15" name="Rounded Rectangle 14">
            <a:extLst>
              <a:ext uri="{FF2B5EF4-FFF2-40B4-BE49-F238E27FC236}">
                <a16:creationId xmlns:a16="http://schemas.microsoft.com/office/drawing/2014/main" id="{5F5162AE-721A-CC40-F849-E78D4665249A}"/>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C091CF0-E0AC-13F1-3689-46F7B4259D27}"/>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7C5C426-7E28-FE25-F941-FCC071D23AD9}"/>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35EE6-5630-7FDC-BC16-C26D77F0D6BE}"/>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19979E-4420-BBDB-A5FF-FA43EF45CF97}"/>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D4225634-43DC-93D5-D91D-47DF41CA1EEB}"/>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6633B-8C53-D99E-21E8-0D76D44B76C6}"/>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3DADFB-2833-FB33-A1A9-80DF520359D5}"/>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7C15D845-E28D-114E-3360-D98FBB67747B}"/>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D79F49A8-A3F1-9D0B-4D55-BA64D4403837}"/>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35599E3D-9AA9-8F48-B23F-7BA4878889C2}"/>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E1FE8C-BBEE-812C-4509-1A281BB15062}"/>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BB4775A3-C9B9-7966-FF19-BBEA23DC95DA}"/>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E82BE095-3A24-3502-7D0B-44A8057D0D11}"/>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955D7C-93B5-056E-B9C4-744D698DF7C0}"/>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F8E54D00-7421-2DE8-FDCA-9E671B0D68A9}"/>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EA6FC3A-47E0-AE2C-24C3-0674EF2E4C4C}"/>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038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164</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0298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165</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5738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166</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a:t>
            </a:r>
            <a:r>
              <a:rPr lang="en-GB">
                <a:latin typeface="Chalkboard" panose="03050602040202020205" pitchFamily="66" charset="77"/>
              </a:rPr>
              <a:t>– Message As Engine of Application State (</a:t>
            </a:r>
            <a:r>
              <a:rPr lang="en-GB" dirty="0">
                <a:latin typeface="Chalkboard" panose="03050602040202020205" pitchFamily="66" charset="77"/>
              </a:rPr>
              <a:t>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92110-3611-9644-E505-4EB2D2BCDD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26A487-ACF5-BAB4-B892-4B5372951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E07528B-2B4A-EBCF-B404-AD7A45060FC2}"/>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Summary</a:t>
            </a:r>
          </a:p>
        </p:txBody>
      </p:sp>
      <p:sp>
        <p:nvSpPr>
          <p:cNvPr id="12" name="Rectangle 11">
            <a:extLst>
              <a:ext uri="{FF2B5EF4-FFF2-40B4-BE49-F238E27FC236}">
                <a16:creationId xmlns:a16="http://schemas.microsoft.com/office/drawing/2014/main" id="{31566955-9DA9-DEBA-A5AC-AA7D0685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463CEE46-7068-95B5-6061-B084AA6DA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BCC3B4-B7CD-4669-097F-C23383E9488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167</a:t>
            </a:fld>
            <a:endParaRPr lang="en-US"/>
          </a:p>
        </p:txBody>
      </p:sp>
    </p:spTree>
    <p:extLst>
      <p:ext uri="{BB962C8B-B14F-4D97-AF65-F5344CB8AC3E}">
        <p14:creationId xmlns:p14="http://schemas.microsoft.com/office/powerpoint/2010/main" val="27385521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168</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Process Automation Options</a:t>
            </a:r>
          </a:p>
        </p:txBody>
      </p:sp>
    </p:spTree>
    <p:extLst>
      <p:ext uri="{BB962C8B-B14F-4D97-AF65-F5344CB8AC3E}">
        <p14:creationId xmlns:p14="http://schemas.microsoft.com/office/powerpoint/2010/main" val="22868884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169</a:t>
            </a:fld>
            <a:endParaRPr lang="en-US"/>
          </a:p>
        </p:txBody>
      </p:sp>
    </p:spTree>
    <p:extLst>
      <p:ext uri="{BB962C8B-B14F-4D97-AF65-F5344CB8AC3E}">
        <p14:creationId xmlns:p14="http://schemas.microsoft.com/office/powerpoint/2010/main" val="320329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171</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173</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174</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175</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176</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177</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178</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179</a:t>
            </a:fld>
            <a:endParaRPr lang="en-US"/>
          </a:p>
        </p:txBody>
      </p:sp>
    </p:spTree>
    <p:extLst>
      <p:ext uri="{BB962C8B-B14F-4D97-AF65-F5344CB8AC3E}">
        <p14:creationId xmlns:p14="http://schemas.microsoft.com/office/powerpoint/2010/main" val="353476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180</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181</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182</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183</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184</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185</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438530098"/>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54549</TotalTime>
  <Words>9828</Words>
  <Application>Microsoft Macintosh PowerPoint</Application>
  <PresentationFormat>On-screen Show (4:3)</PresentationFormat>
  <Paragraphs>1232</Paragraphs>
  <Slides>185</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185</vt:i4>
      </vt:variant>
    </vt:vector>
  </HeadingPairs>
  <TitlesOfParts>
    <vt:vector size="191" baseType="lpstr">
      <vt:lpstr>Arial</vt:lpstr>
      <vt:lpstr>Calibri</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Value Stream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1267</cp:revision>
  <dcterms:created xsi:type="dcterms:W3CDTF">2012-05-22T19:34:54Z</dcterms:created>
  <dcterms:modified xsi:type="dcterms:W3CDTF">2025-01-26T02:01:05Z</dcterms:modified>
</cp:coreProperties>
</file>